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DE47"/>
    <a:srgbClr val="13D56C"/>
    <a:srgbClr val="39CC63"/>
    <a:srgbClr val="58DC6A"/>
    <a:srgbClr val="5FEB72"/>
    <a:srgbClr val="29BE2C"/>
    <a:srgbClr val="36BE0C"/>
    <a:srgbClr val="4ABE59"/>
    <a:srgbClr val="50CC60"/>
    <a:srgbClr val="59CC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897" autoAdjust="0"/>
  </p:normalViewPr>
  <p:slideViewPr>
    <p:cSldViewPr>
      <p:cViewPr>
        <p:scale>
          <a:sx n="82" d="100"/>
          <a:sy n="82" d="100"/>
        </p:scale>
        <p:origin x="-2408" y="-568"/>
      </p:cViewPr>
      <p:guideLst>
        <p:guide orient="horz" pos="2160"/>
        <p:guide pos="2880"/>
      </p:guideLst>
    </p:cSldViewPr>
  </p:slideViewPr>
  <p:outlineViewPr>
    <p:cViewPr>
      <p:scale>
        <a:sx n="33" d="100"/>
        <a:sy n="33" d="100"/>
      </p:scale>
      <p:origin x="0" y="130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charts/_rels/chart1.xml.rels><?xml version="1.0" encoding="UTF-8" standalone="yes"?>
<Relationships xmlns="http://schemas.openxmlformats.org/package/2006/relationships"><Relationship Id="rId1" Type="http://schemas.openxmlformats.org/officeDocument/2006/relationships/oleObject" Target="file:///C:\Users\a4210018\AppData\Local\Microsoft\Windows\Temporary%20Internet%20Files\Content.IE5\6J9I1N6C\&#26399;&#24453;&#12392;&#38306;&#36899;&#24615;&#12395;&#12388;&#12356;&#12390;&#12398;&#32113;&#35336;&#12487;&#12540;&#12479;.xlsx" TargetMode="External"/><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32"/>
    </mc:Choice>
    <mc:Fallback>
      <c:style val="32"/>
    </mc:Fallback>
  </mc:AlternateContent>
  <c:chart>
    <c:autoTitleDeleted val="0"/>
    <c:plotArea>
      <c:layout>
        <c:manualLayout>
          <c:layoutTarget val="inner"/>
          <c:xMode val="edge"/>
          <c:yMode val="edge"/>
          <c:x val="0.152192416581484"/>
          <c:y val="0.0441292384227917"/>
          <c:w val="0.734457905256501"/>
          <c:h val="0.81590143604179"/>
        </c:manualLayout>
      </c:layout>
      <c:scatterChart>
        <c:scatterStyle val="lineMarker"/>
        <c:varyColors val="0"/>
        <c:ser>
          <c:idx val="0"/>
          <c:order val="0"/>
          <c:spPr>
            <a:ln w="66675">
              <a:noFill/>
            </a:ln>
          </c:spPr>
          <c:dLbls>
            <c:dLbl>
              <c:idx val="0"/>
              <c:layout>
                <c:manualLayout>
                  <c:x val="-0.0396452822748741"/>
                  <c:y val="-0.033394123127353"/>
                </c:manualLayout>
              </c:layout>
              <c:tx>
                <c:strRef>
                  <c:f>Sheet1!$C$20</c:f>
                  <c:strCache>
                    <c:ptCount val="1"/>
                    <c:pt idx="0">
                      <c:v>①</c:v>
                    </c:pt>
                  </c:strCache>
                </c:strRef>
              </c:tx>
              <c:dLblPos val="r"/>
              <c:showLegendKey val="0"/>
              <c:showVal val="1"/>
              <c:showCatName val="0"/>
              <c:showSerName val="0"/>
              <c:showPercent val="0"/>
              <c:showBubbleSize val="0"/>
            </c:dLbl>
            <c:dLbl>
              <c:idx val="1"/>
              <c:tx>
                <c:strRef>
                  <c:f>Sheet1!$C$21</c:f>
                  <c:strCache>
                    <c:ptCount val="1"/>
                    <c:pt idx="0">
                      <c:v>②</c:v>
                    </c:pt>
                  </c:strCache>
                </c:strRef>
              </c:tx>
              <c:dLblPos val="l"/>
              <c:showLegendKey val="0"/>
              <c:showVal val="1"/>
              <c:showCatName val="0"/>
              <c:showSerName val="0"/>
              <c:showPercent val="0"/>
              <c:showBubbleSize val="0"/>
            </c:dLbl>
            <c:dLbl>
              <c:idx val="2"/>
              <c:tx>
                <c:strRef>
                  <c:f>Sheet1!$C$22</c:f>
                  <c:strCache>
                    <c:ptCount val="1"/>
                    <c:pt idx="0">
                      <c:v>③</c:v>
                    </c:pt>
                  </c:strCache>
                </c:strRef>
              </c:tx>
              <c:dLblPos val="l"/>
              <c:showLegendKey val="0"/>
              <c:showVal val="1"/>
              <c:showCatName val="0"/>
              <c:showSerName val="0"/>
              <c:showPercent val="0"/>
              <c:showBubbleSize val="0"/>
            </c:dLbl>
            <c:dLbl>
              <c:idx val="3"/>
              <c:tx>
                <c:strRef>
                  <c:f>Sheet1!$C$23</c:f>
                  <c:strCache>
                    <c:ptCount val="1"/>
                    <c:pt idx="0">
                      <c:v>④</c:v>
                    </c:pt>
                  </c:strCache>
                </c:strRef>
              </c:tx>
              <c:dLblPos val="l"/>
              <c:showLegendKey val="0"/>
              <c:showVal val="1"/>
              <c:showCatName val="0"/>
              <c:showSerName val="0"/>
              <c:showPercent val="0"/>
              <c:showBubbleSize val="0"/>
            </c:dLbl>
            <c:dLbl>
              <c:idx val="4"/>
              <c:layout>
                <c:manualLayout>
                  <c:x val="-0.0164609066755325"/>
                  <c:y val="-0.0563525827774083"/>
                </c:manualLayout>
              </c:layout>
              <c:tx>
                <c:strRef>
                  <c:f>Sheet1!$C$24</c:f>
                  <c:strCache>
                    <c:ptCount val="1"/>
                    <c:pt idx="0">
                      <c:v>⑤</c:v>
                    </c:pt>
                  </c:strCache>
                </c:strRef>
              </c:tx>
              <c:dLblPos val="r"/>
              <c:showLegendKey val="0"/>
              <c:showVal val="1"/>
              <c:showCatName val="0"/>
              <c:showSerName val="0"/>
              <c:showPercent val="0"/>
              <c:showBubbleSize val="0"/>
            </c:dLbl>
            <c:dLbl>
              <c:idx val="5"/>
              <c:tx>
                <c:strRef>
                  <c:f>Sheet1!$C$25</c:f>
                  <c:strCache>
                    <c:ptCount val="1"/>
                    <c:pt idx="0">
                      <c:v>⑥</c:v>
                    </c:pt>
                  </c:strCache>
                </c:strRef>
              </c:tx>
              <c:dLblPos val="l"/>
              <c:showLegendKey val="0"/>
              <c:showVal val="1"/>
              <c:showCatName val="0"/>
              <c:showSerName val="0"/>
              <c:showPercent val="0"/>
              <c:showBubbleSize val="0"/>
            </c:dLbl>
            <c:dLbl>
              <c:idx val="6"/>
              <c:tx>
                <c:strRef>
                  <c:f>Sheet1!$C$26</c:f>
                  <c:strCache>
                    <c:ptCount val="1"/>
                    <c:pt idx="0">
                      <c:v>⑦</c:v>
                    </c:pt>
                  </c:strCache>
                </c:strRef>
              </c:tx>
              <c:dLblPos val="l"/>
              <c:showLegendKey val="0"/>
              <c:showVal val="1"/>
              <c:showCatName val="0"/>
              <c:showSerName val="0"/>
              <c:showPercent val="0"/>
              <c:showBubbleSize val="0"/>
            </c:dLbl>
            <c:dLbl>
              <c:idx val="7"/>
              <c:tx>
                <c:strRef>
                  <c:f>Sheet1!$C$27</c:f>
                  <c:strCache>
                    <c:ptCount val="1"/>
                    <c:pt idx="0">
                      <c:v>⑧</c:v>
                    </c:pt>
                  </c:strCache>
                </c:strRef>
              </c:tx>
              <c:dLblPos val="l"/>
              <c:showLegendKey val="0"/>
              <c:showVal val="1"/>
              <c:showCatName val="0"/>
              <c:showSerName val="0"/>
              <c:showPercent val="0"/>
              <c:showBubbleSize val="0"/>
            </c:dLbl>
            <c:dLbl>
              <c:idx val="8"/>
              <c:layout>
                <c:manualLayout>
                  <c:x val="-0.00145925187595855"/>
                  <c:y val="-0.0396555212137317"/>
                </c:manualLayout>
              </c:layout>
              <c:tx>
                <c:strRef>
                  <c:f>Sheet1!$C$28</c:f>
                  <c:strCache>
                    <c:ptCount val="1"/>
                    <c:pt idx="0">
                      <c:v>⑨</c:v>
                    </c:pt>
                  </c:strCache>
                </c:strRef>
              </c:tx>
              <c:dLblPos val="r"/>
              <c:showLegendKey val="0"/>
              <c:showVal val="1"/>
              <c:showCatName val="0"/>
              <c:showSerName val="0"/>
              <c:showPercent val="0"/>
              <c:showBubbleSize val="0"/>
            </c:dLbl>
            <c:dLbl>
              <c:idx val="9"/>
              <c:layout>
                <c:manualLayout>
                  <c:x val="-0.051919363474525"/>
                  <c:y val="0.029219857736434"/>
                </c:manualLayout>
              </c:layout>
              <c:tx>
                <c:strRef>
                  <c:f>Sheet1!$C$29</c:f>
                  <c:strCache>
                    <c:ptCount val="1"/>
                    <c:pt idx="0">
                      <c:v>⑩</c:v>
                    </c:pt>
                  </c:strCache>
                </c:strRef>
              </c:tx>
              <c:dLblPos val="r"/>
              <c:showLegendKey val="0"/>
              <c:showVal val="1"/>
              <c:showCatName val="0"/>
              <c:showSerName val="0"/>
              <c:showPercent val="0"/>
              <c:showBubbleSize val="0"/>
            </c:dLbl>
            <c:txPr>
              <a:bodyPr/>
              <a:lstStyle/>
              <a:p>
                <a:pPr>
                  <a:defRPr b="1"/>
                </a:pPr>
                <a:endParaRPr lang="ja-JP"/>
              </a:p>
            </c:txPr>
            <c:dLblPos val="l"/>
            <c:showLegendKey val="0"/>
            <c:showVal val="1"/>
            <c:showCatName val="0"/>
            <c:showSerName val="0"/>
            <c:showPercent val="0"/>
            <c:showBubbleSize val="0"/>
            <c:showLeaderLines val="0"/>
          </c:dLbls>
          <c:xVal>
            <c:numRef>
              <c:f>Sheet1!$AN$5:$AN$14</c:f>
              <c:numCache>
                <c:formatCode>General</c:formatCode>
                <c:ptCount val="10"/>
                <c:pt idx="0">
                  <c:v>2.444444444444444</c:v>
                </c:pt>
                <c:pt idx="1">
                  <c:v>3.722222222222223</c:v>
                </c:pt>
                <c:pt idx="2">
                  <c:v>2.111111111111111</c:v>
                </c:pt>
                <c:pt idx="3">
                  <c:v>2.7777777777778</c:v>
                </c:pt>
                <c:pt idx="4">
                  <c:v>3.361111111111111</c:v>
                </c:pt>
                <c:pt idx="5">
                  <c:v>3.888888888888878</c:v>
                </c:pt>
                <c:pt idx="6">
                  <c:v>3.916666666666657</c:v>
                </c:pt>
                <c:pt idx="7">
                  <c:v>3.166666666666666</c:v>
                </c:pt>
                <c:pt idx="8">
                  <c:v>3.555555555555555</c:v>
                </c:pt>
                <c:pt idx="9">
                  <c:v>2.666666666666666</c:v>
                </c:pt>
              </c:numCache>
            </c:numRef>
          </c:xVal>
          <c:yVal>
            <c:numRef>
              <c:f>Sheet1!$AN$20:$AN$29</c:f>
              <c:numCache>
                <c:formatCode>General</c:formatCode>
                <c:ptCount val="10"/>
                <c:pt idx="0">
                  <c:v>2.638888888888878</c:v>
                </c:pt>
                <c:pt idx="1">
                  <c:v>2.361111111111111</c:v>
                </c:pt>
                <c:pt idx="2">
                  <c:v>3.444444444444444</c:v>
                </c:pt>
                <c:pt idx="3">
                  <c:v>2.166666666666666</c:v>
                </c:pt>
                <c:pt idx="4">
                  <c:v>4.166666666666667</c:v>
                </c:pt>
                <c:pt idx="5">
                  <c:v>3.7777777777778</c:v>
                </c:pt>
                <c:pt idx="6">
                  <c:v>2.833333333333333</c:v>
                </c:pt>
                <c:pt idx="7">
                  <c:v>3.58333333333334</c:v>
                </c:pt>
                <c:pt idx="8">
                  <c:v>4.027777777777747</c:v>
                </c:pt>
                <c:pt idx="9">
                  <c:v>2.58333333333334</c:v>
                </c:pt>
              </c:numCache>
            </c:numRef>
          </c:yVal>
          <c:smooth val="0"/>
        </c:ser>
        <c:dLbls>
          <c:showLegendKey val="0"/>
          <c:showVal val="1"/>
          <c:showCatName val="0"/>
          <c:showSerName val="0"/>
          <c:showPercent val="0"/>
          <c:showBubbleSize val="0"/>
        </c:dLbls>
        <c:axId val="2120376472"/>
        <c:axId val="2099271192"/>
      </c:scatterChart>
      <c:valAx>
        <c:axId val="2120376472"/>
        <c:scaling>
          <c:orientation val="minMax"/>
          <c:max val="5.0"/>
          <c:min val="1.0"/>
        </c:scaling>
        <c:delete val="0"/>
        <c:axPos val="b"/>
        <c:majorGridlines/>
        <c:numFmt formatCode="General" sourceLinked="1"/>
        <c:majorTickMark val="in"/>
        <c:minorTickMark val="none"/>
        <c:tickLblPos val="nextTo"/>
        <c:crossAx val="2099271192"/>
        <c:crossesAt val="0.0"/>
        <c:crossBetween val="midCat"/>
        <c:majorUnit val="1.0"/>
      </c:valAx>
      <c:valAx>
        <c:axId val="2099271192"/>
        <c:scaling>
          <c:orientation val="minMax"/>
          <c:max val="5.0"/>
          <c:min val="1.0"/>
        </c:scaling>
        <c:delete val="0"/>
        <c:axPos val="l"/>
        <c:majorGridlines/>
        <c:title>
          <c:tx>
            <c:rich>
              <a:bodyPr rot="0" vert="wordArtVertRtl"/>
              <a:lstStyle/>
              <a:p>
                <a:pPr>
                  <a:defRPr/>
                </a:pPr>
                <a:r>
                  <a:rPr lang="ja-JP"/>
                  <a:t>期待</a:t>
                </a:r>
              </a:p>
            </c:rich>
          </c:tx>
          <c:layout>
            <c:manualLayout>
              <c:xMode val="edge"/>
              <c:yMode val="edge"/>
              <c:x val="0.0250284690589934"/>
              <c:y val="0.388726057728479"/>
            </c:manualLayout>
          </c:layout>
          <c:overlay val="0"/>
        </c:title>
        <c:numFmt formatCode="General" sourceLinked="1"/>
        <c:majorTickMark val="out"/>
        <c:minorTickMark val="none"/>
        <c:tickLblPos val="nextTo"/>
        <c:crossAx val="2120376472"/>
        <c:crosses val="autoZero"/>
        <c:crossBetween val="midCat"/>
        <c:majorUnit val="1.0"/>
        <c:minorUnit val="0.2"/>
      </c:valAx>
      <c:spPr>
        <a:solidFill>
          <a:schemeClr val="bg1"/>
        </a:solidFill>
      </c:spPr>
    </c:plotArea>
    <c:plotVisOnly val="1"/>
    <c:dispBlanksAs val="gap"/>
    <c:showDLblsOverMax val="0"/>
  </c:chart>
  <c:spPr>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28575">
      <a:solidFill>
        <a:srgbClr val="50D450"/>
      </a:solidFill>
    </a:ln>
  </c:spPr>
  <c:txPr>
    <a:bodyPr/>
    <a:lstStyle/>
    <a:p>
      <a:pPr>
        <a:defRPr sz="1800"/>
      </a:pPr>
      <a:endParaRPr lang="ja-JP"/>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CEBB34-1D2A-4B98-A3B5-10850BA92871}" type="doc">
      <dgm:prSet loTypeId="urn:microsoft.com/office/officeart/2005/8/layout/chevron2" loCatId="process" qsTypeId="urn:microsoft.com/office/officeart/2005/8/quickstyle/simple5" qsCatId="simple" csTypeId="urn:microsoft.com/office/officeart/2005/8/colors/accent3_2" csCatId="accent3" phldr="1"/>
      <dgm:spPr/>
      <dgm:t>
        <a:bodyPr/>
        <a:lstStyle/>
        <a:p>
          <a:endParaRPr kumimoji="1" lang="ja-JP" altLang="en-US"/>
        </a:p>
      </dgm:t>
    </dgm:pt>
    <dgm:pt modelId="{0206CC68-C797-4AA3-8BED-3DC03F6B359A}">
      <dgm:prSet phldrT="[テキスト]"/>
      <dgm:spPr/>
      <dgm:t>
        <a:bodyPr/>
        <a:lstStyle/>
        <a:p>
          <a:r>
            <a:rPr kumimoji="1" lang="ja-JP" altLang="en-US" dirty="0" smtClean="0"/>
            <a:t>予備調査</a:t>
          </a:r>
          <a:endParaRPr kumimoji="1" lang="ja-JP" altLang="en-US" dirty="0"/>
        </a:p>
      </dgm:t>
    </dgm:pt>
    <dgm:pt modelId="{A225E45A-8665-4172-A584-115FDF2AFB77}" type="parTrans" cxnId="{D8F9C26C-AAC5-450D-B3E7-0CD696CD3E66}">
      <dgm:prSet/>
      <dgm:spPr/>
      <dgm:t>
        <a:bodyPr/>
        <a:lstStyle/>
        <a:p>
          <a:endParaRPr kumimoji="1" lang="ja-JP" altLang="en-US"/>
        </a:p>
      </dgm:t>
    </dgm:pt>
    <dgm:pt modelId="{3F01480B-22D7-4618-AA4F-CD33D0E2D612}" type="sibTrans" cxnId="{D8F9C26C-AAC5-450D-B3E7-0CD696CD3E66}">
      <dgm:prSet/>
      <dgm:spPr/>
      <dgm:t>
        <a:bodyPr/>
        <a:lstStyle/>
        <a:p>
          <a:endParaRPr kumimoji="1" lang="ja-JP" altLang="en-US"/>
        </a:p>
      </dgm:t>
    </dgm:pt>
    <dgm:pt modelId="{ECD17FC9-73C9-441E-87FA-111457349E7D}">
      <dgm:prSet phldrT="[テキスト]"/>
      <dgm:spPr/>
      <dgm:t>
        <a:bodyPr/>
        <a:lstStyle/>
        <a:p>
          <a:r>
            <a:rPr kumimoji="1" lang="ja-JP" altLang="en-US" dirty="0" smtClean="0"/>
            <a:t>本調査</a:t>
          </a:r>
          <a:endParaRPr kumimoji="1" lang="ja-JP" altLang="en-US" dirty="0"/>
        </a:p>
      </dgm:t>
    </dgm:pt>
    <dgm:pt modelId="{680C550D-29EF-45F7-8EF6-A80A166982C6}" type="parTrans" cxnId="{983A1BF8-8703-4C76-B029-B1E19659AFFF}">
      <dgm:prSet/>
      <dgm:spPr/>
      <dgm:t>
        <a:bodyPr/>
        <a:lstStyle/>
        <a:p>
          <a:endParaRPr kumimoji="1" lang="ja-JP" altLang="en-US"/>
        </a:p>
      </dgm:t>
    </dgm:pt>
    <dgm:pt modelId="{BFB91AC6-4CCC-47B4-9DE5-D584323E6D02}" type="sibTrans" cxnId="{983A1BF8-8703-4C76-B029-B1E19659AFFF}">
      <dgm:prSet/>
      <dgm:spPr/>
      <dgm:t>
        <a:bodyPr/>
        <a:lstStyle/>
        <a:p>
          <a:endParaRPr kumimoji="1" lang="ja-JP" altLang="en-US"/>
        </a:p>
      </dgm:t>
    </dgm:pt>
    <dgm:pt modelId="{8C06470F-D5E0-4E1D-8B12-7D4F63076376}">
      <dgm:prSet custT="1"/>
      <dgm:spPr/>
      <dgm:t>
        <a:bodyPr/>
        <a:lstStyle/>
        <a:p>
          <a:r>
            <a:rPr kumimoji="1" lang="ja-JP" altLang="en-US" sz="3200" dirty="0" smtClean="0"/>
            <a:t>ＣＭ群の決定</a:t>
          </a:r>
          <a:endParaRPr kumimoji="1" lang="ja-JP" altLang="en-US" sz="3200" dirty="0"/>
        </a:p>
      </dgm:t>
    </dgm:pt>
    <dgm:pt modelId="{7F5A0212-FCF9-4D10-B5D4-7089D4380CA4}" type="parTrans" cxnId="{24DE2C33-F394-4461-A891-059570BD1D06}">
      <dgm:prSet/>
      <dgm:spPr/>
      <dgm:t>
        <a:bodyPr/>
        <a:lstStyle/>
        <a:p>
          <a:endParaRPr kumimoji="1" lang="ja-JP" altLang="en-US"/>
        </a:p>
      </dgm:t>
    </dgm:pt>
    <dgm:pt modelId="{4E6E6D92-E064-4B73-87FF-53BFDB8C4AEC}" type="sibTrans" cxnId="{24DE2C33-F394-4461-A891-059570BD1D06}">
      <dgm:prSet/>
      <dgm:spPr/>
      <dgm:t>
        <a:bodyPr/>
        <a:lstStyle/>
        <a:p>
          <a:endParaRPr kumimoji="1" lang="ja-JP" altLang="en-US"/>
        </a:p>
      </dgm:t>
    </dgm:pt>
    <dgm:pt modelId="{B4B9E0BE-432C-4F0D-B99C-8F5982606E52}">
      <dgm:prSet custT="1"/>
      <dgm:spPr/>
      <dgm:t>
        <a:bodyPr/>
        <a:lstStyle/>
        <a:p>
          <a:r>
            <a:rPr kumimoji="1" lang="ja-JP" altLang="en-US" sz="3600" dirty="0" smtClean="0"/>
            <a:t>ブランド認知の測定</a:t>
          </a:r>
          <a:endParaRPr kumimoji="1" lang="ja-JP" altLang="en-US" sz="3600" dirty="0"/>
        </a:p>
      </dgm:t>
    </dgm:pt>
    <dgm:pt modelId="{6AC95262-14BE-446F-9486-7EDB684217F0}" type="parTrans" cxnId="{D63C3FD1-4DB8-4063-A6E0-911F9F10FCD1}">
      <dgm:prSet/>
      <dgm:spPr/>
      <dgm:t>
        <a:bodyPr/>
        <a:lstStyle/>
        <a:p>
          <a:endParaRPr kumimoji="1" lang="ja-JP" altLang="en-US"/>
        </a:p>
      </dgm:t>
    </dgm:pt>
    <dgm:pt modelId="{7B48CF24-10C6-4171-8534-6CE0B261BCFA}" type="sibTrans" cxnId="{D63C3FD1-4DB8-4063-A6E0-911F9F10FCD1}">
      <dgm:prSet/>
      <dgm:spPr/>
      <dgm:t>
        <a:bodyPr/>
        <a:lstStyle/>
        <a:p>
          <a:endParaRPr kumimoji="1" lang="ja-JP" altLang="en-US"/>
        </a:p>
      </dgm:t>
    </dgm:pt>
    <dgm:pt modelId="{694DEE99-E6D8-400C-9F6D-FA8B9120129F}">
      <dgm:prSet custT="1"/>
      <dgm:spPr/>
      <dgm:t>
        <a:bodyPr/>
        <a:lstStyle/>
        <a:p>
          <a:r>
            <a:rPr kumimoji="1" lang="ja-JP" altLang="en-US" sz="3600" dirty="0" smtClean="0"/>
            <a:t>ブランド・イメージの測定</a:t>
          </a:r>
          <a:endParaRPr kumimoji="1" lang="ja-JP" altLang="en-US" sz="3600" dirty="0"/>
        </a:p>
      </dgm:t>
    </dgm:pt>
    <dgm:pt modelId="{142D459E-9303-448D-88A6-85F9D203ECFE}" type="parTrans" cxnId="{0DC0D1CA-BF3B-4593-879F-50532CFACDF0}">
      <dgm:prSet/>
      <dgm:spPr/>
      <dgm:t>
        <a:bodyPr/>
        <a:lstStyle/>
        <a:p>
          <a:endParaRPr kumimoji="1" lang="ja-JP" altLang="en-US"/>
        </a:p>
      </dgm:t>
    </dgm:pt>
    <dgm:pt modelId="{49692830-F1E5-4553-B343-0A72D86DAEB5}" type="sibTrans" cxnId="{0DC0D1CA-BF3B-4593-879F-50532CFACDF0}">
      <dgm:prSet/>
      <dgm:spPr/>
      <dgm:t>
        <a:bodyPr/>
        <a:lstStyle/>
        <a:p>
          <a:endParaRPr kumimoji="1" lang="ja-JP" altLang="en-US"/>
        </a:p>
      </dgm:t>
    </dgm:pt>
    <dgm:pt modelId="{F179F5D1-9998-4345-8E9D-CD5AF02D1263}">
      <dgm:prSet custT="1"/>
      <dgm:spPr/>
      <dgm:t>
        <a:bodyPr/>
        <a:lstStyle/>
        <a:p>
          <a:r>
            <a:rPr kumimoji="1" lang="ja-JP" altLang="en-US" sz="3600" dirty="0" smtClean="0"/>
            <a:t>ブランド・エクイティの測定</a:t>
          </a:r>
          <a:endParaRPr kumimoji="1" lang="ja-JP" altLang="en-US" sz="3600" dirty="0"/>
        </a:p>
      </dgm:t>
    </dgm:pt>
    <dgm:pt modelId="{86967E61-5992-418D-B814-56C2F2E4D2B7}" type="parTrans" cxnId="{C92AB021-F8DE-410C-810D-30E8216CEB66}">
      <dgm:prSet/>
      <dgm:spPr/>
      <dgm:t>
        <a:bodyPr/>
        <a:lstStyle/>
        <a:p>
          <a:endParaRPr kumimoji="1" lang="ja-JP" altLang="en-US"/>
        </a:p>
      </dgm:t>
    </dgm:pt>
    <dgm:pt modelId="{7F04C364-B913-4313-9AF6-0178D373BE9C}" type="sibTrans" cxnId="{C92AB021-F8DE-410C-810D-30E8216CEB66}">
      <dgm:prSet/>
      <dgm:spPr/>
      <dgm:t>
        <a:bodyPr/>
        <a:lstStyle/>
        <a:p>
          <a:endParaRPr kumimoji="1" lang="ja-JP" altLang="en-US"/>
        </a:p>
      </dgm:t>
    </dgm:pt>
    <dgm:pt modelId="{E489213C-5301-4D1E-BEFC-54DE458358EC}" type="pres">
      <dgm:prSet presAssocID="{40CEBB34-1D2A-4B98-A3B5-10850BA92871}" presName="linearFlow" presStyleCnt="0">
        <dgm:presLayoutVars>
          <dgm:dir/>
          <dgm:animLvl val="lvl"/>
          <dgm:resizeHandles val="exact"/>
        </dgm:presLayoutVars>
      </dgm:prSet>
      <dgm:spPr/>
      <dgm:t>
        <a:bodyPr/>
        <a:lstStyle/>
        <a:p>
          <a:endParaRPr kumimoji="1" lang="ja-JP" altLang="en-US"/>
        </a:p>
      </dgm:t>
    </dgm:pt>
    <dgm:pt modelId="{7FA2AD3A-1E0E-49C8-8817-F56C7D9E8550}" type="pres">
      <dgm:prSet presAssocID="{0206CC68-C797-4AA3-8BED-3DC03F6B359A}" presName="composite" presStyleCnt="0"/>
      <dgm:spPr/>
      <dgm:t>
        <a:bodyPr/>
        <a:lstStyle/>
        <a:p>
          <a:endParaRPr kumimoji="1" lang="ja-JP" altLang="en-US"/>
        </a:p>
      </dgm:t>
    </dgm:pt>
    <dgm:pt modelId="{EB6FFA5F-1490-44B7-8171-D676E4085323}" type="pres">
      <dgm:prSet presAssocID="{0206CC68-C797-4AA3-8BED-3DC03F6B359A}" presName="parentText" presStyleLbl="alignNode1" presStyleIdx="0" presStyleCnt="2">
        <dgm:presLayoutVars>
          <dgm:chMax val="1"/>
          <dgm:bulletEnabled val="1"/>
        </dgm:presLayoutVars>
      </dgm:prSet>
      <dgm:spPr/>
      <dgm:t>
        <a:bodyPr/>
        <a:lstStyle/>
        <a:p>
          <a:endParaRPr kumimoji="1" lang="ja-JP" altLang="en-US"/>
        </a:p>
      </dgm:t>
    </dgm:pt>
    <dgm:pt modelId="{0AB33058-87EC-456C-A532-75D6D58ACBA6}" type="pres">
      <dgm:prSet presAssocID="{0206CC68-C797-4AA3-8BED-3DC03F6B359A}" presName="descendantText" presStyleLbl="alignAcc1" presStyleIdx="0" presStyleCnt="2">
        <dgm:presLayoutVars>
          <dgm:bulletEnabled val="1"/>
        </dgm:presLayoutVars>
      </dgm:prSet>
      <dgm:spPr/>
      <dgm:t>
        <a:bodyPr/>
        <a:lstStyle/>
        <a:p>
          <a:endParaRPr kumimoji="1" lang="ja-JP" altLang="en-US"/>
        </a:p>
      </dgm:t>
    </dgm:pt>
    <dgm:pt modelId="{A3D0FAAC-E26D-463F-8A2A-0180D884F3E3}" type="pres">
      <dgm:prSet presAssocID="{3F01480B-22D7-4618-AA4F-CD33D0E2D612}" presName="sp" presStyleCnt="0"/>
      <dgm:spPr/>
      <dgm:t>
        <a:bodyPr/>
        <a:lstStyle/>
        <a:p>
          <a:endParaRPr kumimoji="1" lang="ja-JP" altLang="en-US"/>
        </a:p>
      </dgm:t>
    </dgm:pt>
    <dgm:pt modelId="{9D5EB03D-4DF1-4EA8-995B-6CC07E848A07}" type="pres">
      <dgm:prSet presAssocID="{ECD17FC9-73C9-441E-87FA-111457349E7D}" presName="composite" presStyleCnt="0"/>
      <dgm:spPr/>
      <dgm:t>
        <a:bodyPr/>
        <a:lstStyle/>
        <a:p>
          <a:endParaRPr kumimoji="1" lang="ja-JP" altLang="en-US"/>
        </a:p>
      </dgm:t>
    </dgm:pt>
    <dgm:pt modelId="{276B9AFF-382C-42F5-B2C8-56C0FED0F272}" type="pres">
      <dgm:prSet presAssocID="{ECD17FC9-73C9-441E-87FA-111457349E7D}" presName="parentText" presStyleLbl="alignNode1" presStyleIdx="1" presStyleCnt="2">
        <dgm:presLayoutVars>
          <dgm:chMax val="1"/>
          <dgm:bulletEnabled val="1"/>
        </dgm:presLayoutVars>
      </dgm:prSet>
      <dgm:spPr/>
      <dgm:t>
        <a:bodyPr/>
        <a:lstStyle/>
        <a:p>
          <a:endParaRPr kumimoji="1" lang="ja-JP" altLang="en-US"/>
        </a:p>
      </dgm:t>
    </dgm:pt>
    <dgm:pt modelId="{226AF2C3-4110-421C-928B-2D3C78A491EC}" type="pres">
      <dgm:prSet presAssocID="{ECD17FC9-73C9-441E-87FA-111457349E7D}" presName="descendantText" presStyleLbl="alignAcc1" presStyleIdx="1" presStyleCnt="2" custScaleX="100000" custScaleY="207583">
        <dgm:presLayoutVars>
          <dgm:bulletEnabled val="1"/>
        </dgm:presLayoutVars>
      </dgm:prSet>
      <dgm:spPr/>
      <dgm:t>
        <a:bodyPr/>
        <a:lstStyle/>
        <a:p>
          <a:endParaRPr kumimoji="1" lang="ja-JP" altLang="en-US"/>
        </a:p>
      </dgm:t>
    </dgm:pt>
  </dgm:ptLst>
  <dgm:cxnLst>
    <dgm:cxn modelId="{24DE2C33-F394-4461-A891-059570BD1D06}" srcId="{0206CC68-C797-4AA3-8BED-3DC03F6B359A}" destId="{8C06470F-D5E0-4E1D-8B12-7D4F63076376}" srcOrd="0" destOrd="0" parTransId="{7F5A0212-FCF9-4D10-B5D4-7089D4380CA4}" sibTransId="{4E6E6D92-E064-4B73-87FF-53BFDB8C4AEC}"/>
    <dgm:cxn modelId="{C92AB021-F8DE-410C-810D-30E8216CEB66}" srcId="{ECD17FC9-73C9-441E-87FA-111457349E7D}" destId="{F179F5D1-9998-4345-8E9D-CD5AF02D1263}" srcOrd="2" destOrd="0" parTransId="{86967E61-5992-418D-B814-56C2F2E4D2B7}" sibTransId="{7F04C364-B913-4313-9AF6-0178D373BE9C}"/>
    <dgm:cxn modelId="{154447E3-4F41-4790-A6BC-7D400620C422}" type="presOf" srcId="{F179F5D1-9998-4345-8E9D-CD5AF02D1263}" destId="{226AF2C3-4110-421C-928B-2D3C78A491EC}" srcOrd="0" destOrd="2" presId="urn:microsoft.com/office/officeart/2005/8/layout/chevron2"/>
    <dgm:cxn modelId="{0DC0D1CA-BF3B-4593-879F-50532CFACDF0}" srcId="{ECD17FC9-73C9-441E-87FA-111457349E7D}" destId="{694DEE99-E6D8-400C-9F6D-FA8B9120129F}" srcOrd="1" destOrd="0" parTransId="{142D459E-9303-448D-88A6-85F9D203ECFE}" sibTransId="{49692830-F1E5-4553-B343-0A72D86DAEB5}"/>
    <dgm:cxn modelId="{818E818B-9A94-4826-8B2A-5EE1F6ED904B}" type="presOf" srcId="{ECD17FC9-73C9-441E-87FA-111457349E7D}" destId="{276B9AFF-382C-42F5-B2C8-56C0FED0F272}" srcOrd="0" destOrd="0" presId="urn:microsoft.com/office/officeart/2005/8/layout/chevron2"/>
    <dgm:cxn modelId="{D8F9C26C-AAC5-450D-B3E7-0CD696CD3E66}" srcId="{40CEBB34-1D2A-4B98-A3B5-10850BA92871}" destId="{0206CC68-C797-4AA3-8BED-3DC03F6B359A}" srcOrd="0" destOrd="0" parTransId="{A225E45A-8665-4172-A584-115FDF2AFB77}" sibTransId="{3F01480B-22D7-4618-AA4F-CD33D0E2D612}"/>
    <dgm:cxn modelId="{D7574316-2BCE-4194-9525-C8ABCFD3EB4B}" type="presOf" srcId="{694DEE99-E6D8-400C-9F6D-FA8B9120129F}" destId="{226AF2C3-4110-421C-928B-2D3C78A491EC}" srcOrd="0" destOrd="1" presId="urn:microsoft.com/office/officeart/2005/8/layout/chevron2"/>
    <dgm:cxn modelId="{4DC22B78-7D06-47FA-9849-AF408179FFC3}" type="presOf" srcId="{40CEBB34-1D2A-4B98-A3B5-10850BA92871}" destId="{E489213C-5301-4D1E-BEFC-54DE458358EC}" srcOrd="0" destOrd="0" presId="urn:microsoft.com/office/officeart/2005/8/layout/chevron2"/>
    <dgm:cxn modelId="{6CA049DE-3666-47E1-9FBE-3278A16640FC}" type="presOf" srcId="{B4B9E0BE-432C-4F0D-B99C-8F5982606E52}" destId="{226AF2C3-4110-421C-928B-2D3C78A491EC}" srcOrd="0" destOrd="0" presId="urn:microsoft.com/office/officeart/2005/8/layout/chevron2"/>
    <dgm:cxn modelId="{C04C3C02-7AFA-4394-968A-EAD49914FF17}" type="presOf" srcId="{0206CC68-C797-4AA3-8BED-3DC03F6B359A}" destId="{EB6FFA5F-1490-44B7-8171-D676E4085323}" srcOrd="0" destOrd="0" presId="urn:microsoft.com/office/officeart/2005/8/layout/chevron2"/>
    <dgm:cxn modelId="{983A1BF8-8703-4C76-B029-B1E19659AFFF}" srcId="{40CEBB34-1D2A-4B98-A3B5-10850BA92871}" destId="{ECD17FC9-73C9-441E-87FA-111457349E7D}" srcOrd="1" destOrd="0" parTransId="{680C550D-29EF-45F7-8EF6-A80A166982C6}" sibTransId="{BFB91AC6-4CCC-47B4-9DE5-D584323E6D02}"/>
    <dgm:cxn modelId="{D63C3FD1-4DB8-4063-A6E0-911F9F10FCD1}" srcId="{ECD17FC9-73C9-441E-87FA-111457349E7D}" destId="{B4B9E0BE-432C-4F0D-B99C-8F5982606E52}" srcOrd="0" destOrd="0" parTransId="{6AC95262-14BE-446F-9486-7EDB684217F0}" sibTransId="{7B48CF24-10C6-4171-8534-6CE0B261BCFA}"/>
    <dgm:cxn modelId="{79D36163-7C1D-4DB9-8F6C-527F093C0852}" type="presOf" srcId="{8C06470F-D5E0-4E1D-8B12-7D4F63076376}" destId="{0AB33058-87EC-456C-A532-75D6D58ACBA6}" srcOrd="0" destOrd="0" presId="urn:microsoft.com/office/officeart/2005/8/layout/chevron2"/>
    <dgm:cxn modelId="{C354E00E-34ED-4495-83EE-EDED32095E3F}" type="presParOf" srcId="{E489213C-5301-4D1E-BEFC-54DE458358EC}" destId="{7FA2AD3A-1E0E-49C8-8817-F56C7D9E8550}" srcOrd="0" destOrd="0" presId="urn:microsoft.com/office/officeart/2005/8/layout/chevron2"/>
    <dgm:cxn modelId="{63CE5238-0B10-47CC-AEF1-4F79340E6183}" type="presParOf" srcId="{7FA2AD3A-1E0E-49C8-8817-F56C7D9E8550}" destId="{EB6FFA5F-1490-44B7-8171-D676E4085323}" srcOrd="0" destOrd="0" presId="urn:microsoft.com/office/officeart/2005/8/layout/chevron2"/>
    <dgm:cxn modelId="{120901F2-3B06-4200-87F2-C40D610DD8DF}" type="presParOf" srcId="{7FA2AD3A-1E0E-49C8-8817-F56C7D9E8550}" destId="{0AB33058-87EC-456C-A532-75D6D58ACBA6}" srcOrd="1" destOrd="0" presId="urn:microsoft.com/office/officeart/2005/8/layout/chevron2"/>
    <dgm:cxn modelId="{CCDE5E97-0794-459A-A66A-6A5C6693F656}" type="presParOf" srcId="{E489213C-5301-4D1E-BEFC-54DE458358EC}" destId="{A3D0FAAC-E26D-463F-8A2A-0180D884F3E3}" srcOrd="1" destOrd="0" presId="urn:microsoft.com/office/officeart/2005/8/layout/chevron2"/>
    <dgm:cxn modelId="{EFF37ED2-A603-492E-8E22-A8BC8938A3CA}" type="presParOf" srcId="{E489213C-5301-4D1E-BEFC-54DE458358EC}" destId="{9D5EB03D-4DF1-4EA8-995B-6CC07E848A07}" srcOrd="2" destOrd="0" presId="urn:microsoft.com/office/officeart/2005/8/layout/chevron2"/>
    <dgm:cxn modelId="{8C8A416F-1771-4453-8F98-151AF5F180B4}" type="presParOf" srcId="{9D5EB03D-4DF1-4EA8-995B-6CC07E848A07}" destId="{276B9AFF-382C-42F5-B2C8-56C0FED0F272}" srcOrd="0" destOrd="0" presId="urn:microsoft.com/office/officeart/2005/8/layout/chevron2"/>
    <dgm:cxn modelId="{EE41E10D-9916-4D7D-BF7E-7EC931346021}" type="presParOf" srcId="{9D5EB03D-4DF1-4EA8-995B-6CC07E848A07}" destId="{226AF2C3-4110-421C-928B-2D3C78A491EC}"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CDEC06C-976E-4BE9-B35C-7A60F59EDA60}"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kumimoji="1" lang="ja-JP" altLang="en-US"/>
        </a:p>
      </dgm:t>
    </dgm:pt>
    <dgm:pt modelId="{403B9B91-7D0F-4FE0-A383-F868F778D213}">
      <dgm:prSet phldrT="[テキスト]" custT="1"/>
      <dgm:spPr/>
      <dgm:t>
        <a:bodyPr/>
        <a:lstStyle/>
        <a:p>
          <a:r>
            <a:rPr kumimoji="1" lang="ja-JP" altLang="en-US" sz="1800" dirty="0" smtClean="0"/>
            <a:t>期待内・関連性弱</a:t>
          </a:r>
          <a:endParaRPr kumimoji="1" lang="ja-JP" altLang="en-US" sz="1800" dirty="0"/>
        </a:p>
      </dgm:t>
    </dgm:pt>
    <dgm:pt modelId="{53DDA827-B1CA-448A-9E22-388953FFF4F5}" type="parTrans" cxnId="{5D26B382-82E3-4F84-8E0A-F4B7F2503A36}">
      <dgm:prSet/>
      <dgm:spPr/>
      <dgm:t>
        <a:bodyPr/>
        <a:lstStyle/>
        <a:p>
          <a:endParaRPr kumimoji="1" lang="ja-JP" altLang="en-US"/>
        </a:p>
      </dgm:t>
    </dgm:pt>
    <dgm:pt modelId="{0614182F-3C40-43D6-9A09-82B037DB11FD}" type="sibTrans" cxnId="{5D26B382-82E3-4F84-8E0A-F4B7F2503A36}">
      <dgm:prSet/>
      <dgm:spPr/>
      <dgm:t>
        <a:bodyPr/>
        <a:lstStyle/>
        <a:p>
          <a:endParaRPr kumimoji="1" lang="ja-JP" altLang="en-US"/>
        </a:p>
      </dgm:t>
    </dgm:pt>
    <dgm:pt modelId="{BC2C285A-F238-4F04-AC95-D5F9A4146ABE}">
      <dgm:prSet phldrT="[テキスト]" custT="1"/>
      <dgm:spPr/>
      <dgm:t>
        <a:bodyPr/>
        <a:lstStyle/>
        <a:p>
          <a:r>
            <a:rPr kumimoji="1" lang="ja-JP" altLang="en-US" sz="1100" dirty="0" smtClean="0"/>
            <a:t>③</a:t>
          </a:r>
          <a:r>
            <a:rPr lang="ja-JP" altLang="en-US" sz="1100" dirty="0" smtClean="0"/>
            <a:t>エメマン手摘み</a:t>
          </a:r>
          <a:endParaRPr kumimoji="1" lang="ja-JP" altLang="en-US" sz="1100" dirty="0"/>
        </a:p>
      </dgm:t>
    </dgm:pt>
    <dgm:pt modelId="{BCF50C4F-CEDF-4044-AD83-E723AF653647}" type="parTrans" cxnId="{640403A1-A7AF-41C2-BC80-8B6E00D324E4}">
      <dgm:prSet/>
      <dgm:spPr/>
      <dgm:t>
        <a:bodyPr/>
        <a:lstStyle/>
        <a:p>
          <a:endParaRPr kumimoji="1" lang="ja-JP" altLang="en-US"/>
        </a:p>
      </dgm:t>
    </dgm:pt>
    <dgm:pt modelId="{47852F08-E955-4ECD-AC98-F7C27D883B1E}" type="sibTrans" cxnId="{640403A1-A7AF-41C2-BC80-8B6E00D324E4}">
      <dgm:prSet/>
      <dgm:spPr/>
      <dgm:t>
        <a:bodyPr/>
        <a:lstStyle/>
        <a:p>
          <a:endParaRPr kumimoji="1" lang="ja-JP" altLang="en-US"/>
        </a:p>
      </dgm:t>
    </dgm:pt>
    <dgm:pt modelId="{E330D8D4-9354-446A-B340-4F6AFBC79E81}">
      <dgm:prSet phldrT="[テキスト]" custT="1"/>
      <dgm:spPr/>
      <dgm:t>
        <a:bodyPr/>
        <a:lstStyle/>
        <a:p>
          <a:r>
            <a:rPr kumimoji="1" lang="ja-JP" altLang="en-US" sz="1800" dirty="0" smtClean="0"/>
            <a:t>期待外・関連性弱</a:t>
          </a:r>
          <a:endParaRPr kumimoji="1" lang="ja-JP" altLang="en-US" sz="1800" dirty="0"/>
        </a:p>
      </dgm:t>
    </dgm:pt>
    <dgm:pt modelId="{835A4E54-FEC3-43CE-AE15-49A2ED6C2365}" type="parTrans" cxnId="{054C1D6C-C889-4E17-8A5E-D2EB9ECB94EF}">
      <dgm:prSet/>
      <dgm:spPr/>
      <dgm:t>
        <a:bodyPr/>
        <a:lstStyle/>
        <a:p>
          <a:endParaRPr kumimoji="1" lang="ja-JP" altLang="en-US"/>
        </a:p>
      </dgm:t>
    </dgm:pt>
    <dgm:pt modelId="{0A5A6E03-9176-4EDC-BDB5-C16FE643AFB3}" type="sibTrans" cxnId="{054C1D6C-C889-4E17-8A5E-D2EB9ECB94EF}">
      <dgm:prSet/>
      <dgm:spPr/>
      <dgm:t>
        <a:bodyPr/>
        <a:lstStyle/>
        <a:p>
          <a:endParaRPr kumimoji="1" lang="ja-JP" altLang="en-US"/>
        </a:p>
      </dgm:t>
    </dgm:pt>
    <dgm:pt modelId="{D4F0E5B1-8829-4C7F-9288-66A90DDB7774}">
      <dgm:prSet phldrT="[テキスト]" custT="1"/>
      <dgm:spPr/>
      <dgm:t>
        <a:bodyPr/>
        <a:lstStyle/>
        <a:p>
          <a:r>
            <a:rPr kumimoji="1" lang="ja-JP" altLang="en-US" sz="1100" dirty="0" smtClean="0"/>
            <a:t>①</a:t>
          </a:r>
          <a:r>
            <a:rPr lang="ja-JP" altLang="en-US" sz="1100" dirty="0" smtClean="0"/>
            <a:t>ジョージア仲間編</a:t>
          </a:r>
          <a:endParaRPr kumimoji="1" lang="ja-JP" altLang="en-US" sz="1100" dirty="0"/>
        </a:p>
      </dgm:t>
    </dgm:pt>
    <dgm:pt modelId="{1E0BCFA2-3164-4F64-A1A2-A940AEB2FC46}" type="parTrans" cxnId="{8C59D583-80E8-46B7-9BAB-62203FC4F512}">
      <dgm:prSet/>
      <dgm:spPr/>
      <dgm:t>
        <a:bodyPr/>
        <a:lstStyle/>
        <a:p>
          <a:endParaRPr kumimoji="1" lang="ja-JP" altLang="en-US"/>
        </a:p>
      </dgm:t>
    </dgm:pt>
    <dgm:pt modelId="{C5958B5D-B911-494D-8F9D-FD4723C50822}" type="sibTrans" cxnId="{8C59D583-80E8-46B7-9BAB-62203FC4F512}">
      <dgm:prSet/>
      <dgm:spPr/>
      <dgm:t>
        <a:bodyPr/>
        <a:lstStyle/>
        <a:p>
          <a:endParaRPr kumimoji="1" lang="ja-JP" altLang="en-US"/>
        </a:p>
      </dgm:t>
    </dgm:pt>
    <dgm:pt modelId="{090721F7-C8C8-4318-BD1E-25DDF8BD660E}">
      <dgm:prSet phldrT="[テキスト]" custT="1"/>
      <dgm:spPr/>
      <dgm:t>
        <a:bodyPr/>
        <a:lstStyle/>
        <a:p>
          <a:r>
            <a:rPr kumimoji="1" lang="ja-JP" altLang="en-US" sz="1100" dirty="0" smtClean="0"/>
            <a:t>④</a:t>
          </a:r>
          <a:r>
            <a:rPr lang="en-US" sz="1100" dirty="0" smtClean="0"/>
            <a:t>BOSS</a:t>
          </a:r>
          <a:r>
            <a:rPr lang="ja-JP" sz="1100" dirty="0" smtClean="0"/>
            <a:t>超</a:t>
          </a:r>
          <a:endParaRPr kumimoji="1" lang="ja-JP" altLang="en-US" sz="1100" dirty="0"/>
        </a:p>
      </dgm:t>
    </dgm:pt>
    <dgm:pt modelId="{7C820824-B740-470F-8655-EF83FB37CF94}" type="parTrans" cxnId="{7FACEAC4-101D-467B-A815-8A3696A85DCE}">
      <dgm:prSet/>
      <dgm:spPr/>
      <dgm:t>
        <a:bodyPr/>
        <a:lstStyle/>
        <a:p>
          <a:endParaRPr kumimoji="1" lang="ja-JP" altLang="en-US"/>
        </a:p>
      </dgm:t>
    </dgm:pt>
    <dgm:pt modelId="{2C881478-CDBF-4C3F-A391-4A5833F06D5A}" type="sibTrans" cxnId="{7FACEAC4-101D-467B-A815-8A3696A85DCE}">
      <dgm:prSet/>
      <dgm:spPr/>
      <dgm:t>
        <a:bodyPr/>
        <a:lstStyle/>
        <a:p>
          <a:endParaRPr kumimoji="1" lang="ja-JP" altLang="en-US"/>
        </a:p>
      </dgm:t>
    </dgm:pt>
    <dgm:pt modelId="{401CC4EA-EFB3-4E21-BA6E-48EC5506BA06}">
      <dgm:prSet phldrT="[テキスト]" custT="1"/>
      <dgm:spPr/>
      <dgm:t>
        <a:bodyPr/>
        <a:lstStyle/>
        <a:p>
          <a:r>
            <a:rPr kumimoji="1" lang="ja-JP" altLang="en-US" sz="1100" dirty="0" smtClean="0"/>
            <a:t>⑩</a:t>
          </a:r>
          <a:r>
            <a:rPr lang="en-US" sz="1100" dirty="0" smtClean="0"/>
            <a:t>BOSS</a:t>
          </a:r>
          <a:r>
            <a:rPr lang="ja-JP" sz="1100" dirty="0" smtClean="0"/>
            <a:t>レインボーマウンテン</a:t>
          </a:r>
          <a:endParaRPr kumimoji="1" lang="ja-JP" altLang="en-US" sz="1100" dirty="0"/>
        </a:p>
      </dgm:t>
    </dgm:pt>
    <dgm:pt modelId="{338E8EE5-4AE1-48AC-BA15-DB40A92BF670}" type="parTrans" cxnId="{5091C405-C745-45EF-866A-14F141C69093}">
      <dgm:prSet/>
      <dgm:spPr/>
      <dgm:t>
        <a:bodyPr/>
        <a:lstStyle/>
        <a:p>
          <a:endParaRPr kumimoji="1" lang="ja-JP" altLang="en-US"/>
        </a:p>
      </dgm:t>
    </dgm:pt>
    <dgm:pt modelId="{D63BCC5C-F735-4FB4-9971-332F2316FD8D}" type="sibTrans" cxnId="{5091C405-C745-45EF-866A-14F141C69093}">
      <dgm:prSet/>
      <dgm:spPr/>
      <dgm:t>
        <a:bodyPr/>
        <a:lstStyle/>
        <a:p>
          <a:endParaRPr kumimoji="1" lang="ja-JP" altLang="en-US"/>
        </a:p>
      </dgm:t>
    </dgm:pt>
    <dgm:pt modelId="{D32426A2-07B4-45FC-A35D-2302CDCA2181}" type="pres">
      <dgm:prSet presAssocID="{ECDEC06C-976E-4BE9-B35C-7A60F59EDA60}" presName="linear" presStyleCnt="0">
        <dgm:presLayoutVars>
          <dgm:animLvl val="lvl"/>
          <dgm:resizeHandles val="exact"/>
        </dgm:presLayoutVars>
      </dgm:prSet>
      <dgm:spPr/>
      <dgm:t>
        <a:bodyPr/>
        <a:lstStyle/>
        <a:p>
          <a:endParaRPr kumimoji="1" lang="ja-JP" altLang="en-US"/>
        </a:p>
      </dgm:t>
    </dgm:pt>
    <dgm:pt modelId="{019E2CE8-DA44-4FCB-A28E-3B5988FE839E}" type="pres">
      <dgm:prSet presAssocID="{403B9B91-7D0F-4FE0-A383-F868F778D213}" presName="parentText" presStyleLbl="node1" presStyleIdx="0" presStyleCnt="2" custLinFactNeighborX="-10811" custLinFactNeighborY="-25924">
        <dgm:presLayoutVars>
          <dgm:chMax val="0"/>
          <dgm:bulletEnabled val="1"/>
        </dgm:presLayoutVars>
      </dgm:prSet>
      <dgm:spPr/>
      <dgm:t>
        <a:bodyPr/>
        <a:lstStyle/>
        <a:p>
          <a:endParaRPr kumimoji="1" lang="ja-JP" altLang="en-US"/>
        </a:p>
      </dgm:t>
    </dgm:pt>
    <dgm:pt modelId="{F8170EE8-1B20-4D25-BFFB-52D8A82A5C5E}" type="pres">
      <dgm:prSet presAssocID="{403B9B91-7D0F-4FE0-A383-F868F778D213}" presName="childText" presStyleLbl="revTx" presStyleIdx="0" presStyleCnt="2" custScaleY="44063">
        <dgm:presLayoutVars>
          <dgm:bulletEnabled val="1"/>
        </dgm:presLayoutVars>
      </dgm:prSet>
      <dgm:spPr/>
      <dgm:t>
        <a:bodyPr/>
        <a:lstStyle/>
        <a:p>
          <a:endParaRPr kumimoji="1" lang="ja-JP" altLang="en-US"/>
        </a:p>
      </dgm:t>
    </dgm:pt>
    <dgm:pt modelId="{5C3220D0-2FA1-4D2E-A19E-1A44075F8DBC}" type="pres">
      <dgm:prSet presAssocID="{E330D8D4-9354-446A-B340-4F6AFBC79E81}" presName="parentText" presStyleLbl="node1" presStyleIdx="1" presStyleCnt="2" custScaleY="82041">
        <dgm:presLayoutVars>
          <dgm:chMax val="0"/>
          <dgm:bulletEnabled val="1"/>
        </dgm:presLayoutVars>
      </dgm:prSet>
      <dgm:spPr/>
      <dgm:t>
        <a:bodyPr/>
        <a:lstStyle/>
        <a:p>
          <a:endParaRPr kumimoji="1" lang="ja-JP" altLang="en-US"/>
        </a:p>
      </dgm:t>
    </dgm:pt>
    <dgm:pt modelId="{06AAEB29-D4B3-4263-87E1-C90A8F8C07E3}" type="pres">
      <dgm:prSet presAssocID="{E330D8D4-9354-446A-B340-4F6AFBC79E81}" presName="childText" presStyleLbl="revTx" presStyleIdx="1" presStyleCnt="2" custScaleY="99473" custLinFactNeighborY="17677">
        <dgm:presLayoutVars>
          <dgm:bulletEnabled val="1"/>
        </dgm:presLayoutVars>
      </dgm:prSet>
      <dgm:spPr/>
      <dgm:t>
        <a:bodyPr/>
        <a:lstStyle/>
        <a:p>
          <a:endParaRPr kumimoji="1" lang="ja-JP" altLang="en-US"/>
        </a:p>
      </dgm:t>
    </dgm:pt>
  </dgm:ptLst>
  <dgm:cxnLst>
    <dgm:cxn modelId="{FF51F48D-13DB-41F7-9AF6-B551E304C129}" type="presOf" srcId="{D4F0E5B1-8829-4C7F-9288-66A90DDB7774}" destId="{06AAEB29-D4B3-4263-87E1-C90A8F8C07E3}" srcOrd="0" destOrd="0" presId="urn:microsoft.com/office/officeart/2005/8/layout/vList2"/>
    <dgm:cxn modelId="{7FACEAC4-101D-467B-A815-8A3696A85DCE}" srcId="{E330D8D4-9354-446A-B340-4F6AFBC79E81}" destId="{090721F7-C8C8-4318-BD1E-25DDF8BD660E}" srcOrd="1" destOrd="0" parTransId="{7C820824-B740-470F-8655-EF83FB37CF94}" sibTransId="{2C881478-CDBF-4C3F-A391-4A5833F06D5A}"/>
    <dgm:cxn modelId="{054C1D6C-C889-4E17-8A5E-D2EB9ECB94EF}" srcId="{ECDEC06C-976E-4BE9-B35C-7A60F59EDA60}" destId="{E330D8D4-9354-446A-B340-4F6AFBC79E81}" srcOrd="1" destOrd="0" parTransId="{835A4E54-FEC3-43CE-AE15-49A2ED6C2365}" sibTransId="{0A5A6E03-9176-4EDC-BDB5-C16FE643AFB3}"/>
    <dgm:cxn modelId="{8C59D583-80E8-46B7-9BAB-62203FC4F512}" srcId="{E330D8D4-9354-446A-B340-4F6AFBC79E81}" destId="{D4F0E5B1-8829-4C7F-9288-66A90DDB7774}" srcOrd="0" destOrd="0" parTransId="{1E0BCFA2-3164-4F64-A1A2-A940AEB2FC46}" sibTransId="{C5958B5D-B911-494D-8F9D-FD4723C50822}"/>
    <dgm:cxn modelId="{640403A1-A7AF-41C2-BC80-8B6E00D324E4}" srcId="{403B9B91-7D0F-4FE0-A383-F868F778D213}" destId="{BC2C285A-F238-4F04-AC95-D5F9A4146ABE}" srcOrd="0" destOrd="0" parTransId="{BCF50C4F-CEDF-4044-AD83-E723AF653647}" sibTransId="{47852F08-E955-4ECD-AC98-F7C27D883B1E}"/>
    <dgm:cxn modelId="{D5B0C5FC-C481-4D50-BD72-F0CB34E0C8C7}" type="presOf" srcId="{090721F7-C8C8-4318-BD1E-25DDF8BD660E}" destId="{06AAEB29-D4B3-4263-87E1-C90A8F8C07E3}" srcOrd="0" destOrd="1" presId="urn:microsoft.com/office/officeart/2005/8/layout/vList2"/>
    <dgm:cxn modelId="{5091C405-C745-45EF-866A-14F141C69093}" srcId="{E330D8D4-9354-446A-B340-4F6AFBC79E81}" destId="{401CC4EA-EFB3-4E21-BA6E-48EC5506BA06}" srcOrd="2" destOrd="0" parTransId="{338E8EE5-4AE1-48AC-BA15-DB40A92BF670}" sibTransId="{D63BCC5C-F735-4FB4-9971-332F2316FD8D}"/>
    <dgm:cxn modelId="{C2C86B07-5368-4099-8943-879AA80477B4}" type="presOf" srcId="{ECDEC06C-976E-4BE9-B35C-7A60F59EDA60}" destId="{D32426A2-07B4-45FC-A35D-2302CDCA2181}" srcOrd="0" destOrd="0" presId="urn:microsoft.com/office/officeart/2005/8/layout/vList2"/>
    <dgm:cxn modelId="{750271F2-C968-421A-8759-6B6BB54BC83A}" type="presOf" srcId="{401CC4EA-EFB3-4E21-BA6E-48EC5506BA06}" destId="{06AAEB29-D4B3-4263-87E1-C90A8F8C07E3}" srcOrd="0" destOrd="2" presId="urn:microsoft.com/office/officeart/2005/8/layout/vList2"/>
    <dgm:cxn modelId="{08F108E3-91F0-4DE4-A0AF-F95CBFF93E1B}" type="presOf" srcId="{E330D8D4-9354-446A-B340-4F6AFBC79E81}" destId="{5C3220D0-2FA1-4D2E-A19E-1A44075F8DBC}" srcOrd="0" destOrd="0" presId="urn:microsoft.com/office/officeart/2005/8/layout/vList2"/>
    <dgm:cxn modelId="{0ACA4200-02F0-4B43-9DBA-1EA78BB99C8B}" type="presOf" srcId="{BC2C285A-F238-4F04-AC95-D5F9A4146ABE}" destId="{F8170EE8-1B20-4D25-BFFB-52D8A82A5C5E}" srcOrd="0" destOrd="0" presId="urn:microsoft.com/office/officeart/2005/8/layout/vList2"/>
    <dgm:cxn modelId="{5D26B382-82E3-4F84-8E0A-F4B7F2503A36}" srcId="{ECDEC06C-976E-4BE9-B35C-7A60F59EDA60}" destId="{403B9B91-7D0F-4FE0-A383-F868F778D213}" srcOrd="0" destOrd="0" parTransId="{53DDA827-B1CA-448A-9E22-388953FFF4F5}" sibTransId="{0614182F-3C40-43D6-9A09-82B037DB11FD}"/>
    <dgm:cxn modelId="{551F3C49-751C-47F2-980E-7B7AE89A93C1}" type="presOf" srcId="{403B9B91-7D0F-4FE0-A383-F868F778D213}" destId="{019E2CE8-DA44-4FCB-A28E-3B5988FE839E}" srcOrd="0" destOrd="0" presId="urn:microsoft.com/office/officeart/2005/8/layout/vList2"/>
    <dgm:cxn modelId="{C9B29FEF-0EC1-4C23-A51B-066D0B6090CC}" type="presParOf" srcId="{D32426A2-07B4-45FC-A35D-2302CDCA2181}" destId="{019E2CE8-DA44-4FCB-A28E-3B5988FE839E}" srcOrd="0" destOrd="0" presId="urn:microsoft.com/office/officeart/2005/8/layout/vList2"/>
    <dgm:cxn modelId="{85395509-B4C8-40C5-98B7-95D868342A08}" type="presParOf" srcId="{D32426A2-07B4-45FC-A35D-2302CDCA2181}" destId="{F8170EE8-1B20-4D25-BFFB-52D8A82A5C5E}" srcOrd="1" destOrd="0" presId="urn:microsoft.com/office/officeart/2005/8/layout/vList2"/>
    <dgm:cxn modelId="{4093D69C-38E9-4ACD-A885-C3D33142AD13}" type="presParOf" srcId="{D32426A2-07B4-45FC-A35D-2302CDCA2181}" destId="{5C3220D0-2FA1-4D2E-A19E-1A44075F8DBC}" srcOrd="2" destOrd="0" presId="urn:microsoft.com/office/officeart/2005/8/layout/vList2"/>
    <dgm:cxn modelId="{48D42795-7FE8-4D57-B0A9-D03072A7C767}" type="presParOf" srcId="{D32426A2-07B4-45FC-A35D-2302CDCA2181}" destId="{06AAEB29-D4B3-4263-87E1-C90A8F8C07E3}"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DEC06C-976E-4BE9-B35C-7A60F59EDA60}" type="doc">
      <dgm:prSet loTypeId="urn:microsoft.com/office/officeart/2005/8/layout/vList2" loCatId="list" qsTypeId="urn:microsoft.com/office/officeart/2005/8/quickstyle/simple5" qsCatId="simple" csTypeId="urn:microsoft.com/office/officeart/2005/8/colors/accent3_2" csCatId="accent3" phldr="1"/>
      <dgm:spPr/>
      <dgm:t>
        <a:bodyPr/>
        <a:lstStyle/>
        <a:p>
          <a:endParaRPr kumimoji="1" lang="ja-JP" altLang="en-US"/>
        </a:p>
      </dgm:t>
    </dgm:pt>
    <dgm:pt modelId="{403B9B91-7D0F-4FE0-A383-F868F778D213}">
      <dgm:prSet phldrT="[テキスト]" custT="1"/>
      <dgm:spPr/>
      <dgm:t>
        <a:bodyPr/>
        <a:lstStyle/>
        <a:p>
          <a:r>
            <a:rPr kumimoji="1" lang="ja-JP" altLang="en-US" sz="1800" dirty="0" smtClean="0"/>
            <a:t>期待外・関連性強</a:t>
          </a:r>
          <a:endParaRPr kumimoji="1" lang="ja-JP" altLang="en-US" sz="1800" dirty="0"/>
        </a:p>
      </dgm:t>
    </dgm:pt>
    <dgm:pt modelId="{53DDA827-B1CA-448A-9E22-388953FFF4F5}" type="parTrans" cxnId="{5D26B382-82E3-4F84-8E0A-F4B7F2503A36}">
      <dgm:prSet/>
      <dgm:spPr/>
      <dgm:t>
        <a:bodyPr/>
        <a:lstStyle/>
        <a:p>
          <a:endParaRPr kumimoji="1" lang="ja-JP" altLang="en-US"/>
        </a:p>
      </dgm:t>
    </dgm:pt>
    <dgm:pt modelId="{0614182F-3C40-43D6-9A09-82B037DB11FD}" type="sibTrans" cxnId="{5D26B382-82E3-4F84-8E0A-F4B7F2503A36}">
      <dgm:prSet/>
      <dgm:spPr/>
      <dgm:t>
        <a:bodyPr/>
        <a:lstStyle/>
        <a:p>
          <a:endParaRPr kumimoji="1" lang="ja-JP" altLang="en-US"/>
        </a:p>
      </dgm:t>
    </dgm:pt>
    <dgm:pt modelId="{BC2C285A-F238-4F04-AC95-D5F9A4146ABE}">
      <dgm:prSet phldrT="[テキスト]"/>
      <dgm:spPr/>
      <dgm:t>
        <a:bodyPr/>
        <a:lstStyle/>
        <a:p>
          <a:r>
            <a:rPr kumimoji="1" lang="ja-JP" altLang="en-US" dirty="0" smtClean="0"/>
            <a:t>②</a:t>
          </a:r>
          <a:r>
            <a:rPr lang="en-US" dirty="0" smtClean="0"/>
            <a:t>BOSS</a:t>
          </a:r>
          <a:r>
            <a:rPr lang="ja-JP" dirty="0" smtClean="0"/>
            <a:t>ハーフ＆ハー</a:t>
          </a:r>
          <a:r>
            <a:rPr lang="ja-JP" altLang="en-US" dirty="0" smtClean="0"/>
            <a:t>フ</a:t>
          </a:r>
          <a:endParaRPr kumimoji="1" lang="ja-JP" altLang="en-US" dirty="0"/>
        </a:p>
      </dgm:t>
    </dgm:pt>
    <dgm:pt modelId="{BCF50C4F-CEDF-4044-AD83-E723AF653647}" type="parTrans" cxnId="{640403A1-A7AF-41C2-BC80-8B6E00D324E4}">
      <dgm:prSet/>
      <dgm:spPr/>
      <dgm:t>
        <a:bodyPr/>
        <a:lstStyle/>
        <a:p>
          <a:endParaRPr kumimoji="1" lang="ja-JP" altLang="en-US"/>
        </a:p>
      </dgm:t>
    </dgm:pt>
    <dgm:pt modelId="{47852F08-E955-4ECD-AC98-F7C27D883B1E}" type="sibTrans" cxnId="{640403A1-A7AF-41C2-BC80-8B6E00D324E4}">
      <dgm:prSet/>
      <dgm:spPr/>
      <dgm:t>
        <a:bodyPr/>
        <a:lstStyle/>
        <a:p>
          <a:endParaRPr kumimoji="1" lang="ja-JP" altLang="en-US"/>
        </a:p>
      </dgm:t>
    </dgm:pt>
    <dgm:pt modelId="{E330D8D4-9354-446A-B340-4F6AFBC79E81}">
      <dgm:prSet phldrT="[テキスト]" custT="1"/>
      <dgm:spPr/>
      <dgm:t>
        <a:bodyPr/>
        <a:lstStyle/>
        <a:p>
          <a:r>
            <a:rPr kumimoji="1" lang="ja-JP" altLang="en-US" sz="1800" dirty="0" smtClean="0"/>
            <a:t>期待内・関連性強</a:t>
          </a:r>
          <a:endParaRPr kumimoji="1" lang="ja-JP" altLang="en-US" sz="1800" dirty="0"/>
        </a:p>
      </dgm:t>
    </dgm:pt>
    <dgm:pt modelId="{835A4E54-FEC3-43CE-AE15-49A2ED6C2365}" type="parTrans" cxnId="{054C1D6C-C889-4E17-8A5E-D2EB9ECB94EF}">
      <dgm:prSet/>
      <dgm:spPr/>
      <dgm:t>
        <a:bodyPr/>
        <a:lstStyle/>
        <a:p>
          <a:endParaRPr kumimoji="1" lang="ja-JP" altLang="en-US"/>
        </a:p>
      </dgm:t>
    </dgm:pt>
    <dgm:pt modelId="{0A5A6E03-9176-4EDC-BDB5-C16FE643AFB3}" type="sibTrans" cxnId="{054C1D6C-C889-4E17-8A5E-D2EB9ECB94EF}">
      <dgm:prSet/>
      <dgm:spPr/>
      <dgm:t>
        <a:bodyPr/>
        <a:lstStyle/>
        <a:p>
          <a:endParaRPr kumimoji="1" lang="ja-JP" altLang="en-US"/>
        </a:p>
      </dgm:t>
    </dgm:pt>
    <dgm:pt modelId="{D4F0E5B1-8829-4C7F-9288-66A90DDB7774}">
      <dgm:prSet phldrT="[テキスト]"/>
      <dgm:spPr/>
      <dgm:t>
        <a:bodyPr/>
        <a:lstStyle/>
        <a:p>
          <a:r>
            <a:rPr kumimoji="1" lang="ja-JP" altLang="en-US" dirty="0" smtClean="0"/>
            <a:t>⑤</a:t>
          </a:r>
          <a:r>
            <a:rPr lang="en-US" dirty="0" err="1" smtClean="0"/>
            <a:t>DyDo</a:t>
          </a:r>
          <a:r>
            <a:rPr lang="en-US" dirty="0" smtClean="0"/>
            <a:t> </a:t>
          </a:r>
          <a:r>
            <a:rPr lang="ja-JP" altLang="en-US" dirty="0" smtClean="0"/>
            <a:t>ブレンド</a:t>
          </a:r>
          <a:endParaRPr kumimoji="1" lang="ja-JP" altLang="en-US" dirty="0"/>
        </a:p>
      </dgm:t>
    </dgm:pt>
    <dgm:pt modelId="{1E0BCFA2-3164-4F64-A1A2-A940AEB2FC46}" type="parTrans" cxnId="{8C59D583-80E8-46B7-9BAB-62203FC4F512}">
      <dgm:prSet/>
      <dgm:spPr/>
      <dgm:t>
        <a:bodyPr/>
        <a:lstStyle/>
        <a:p>
          <a:endParaRPr kumimoji="1" lang="ja-JP" altLang="en-US"/>
        </a:p>
      </dgm:t>
    </dgm:pt>
    <dgm:pt modelId="{C5958B5D-B911-494D-8F9D-FD4723C50822}" type="sibTrans" cxnId="{8C59D583-80E8-46B7-9BAB-62203FC4F512}">
      <dgm:prSet/>
      <dgm:spPr/>
      <dgm:t>
        <a:bodyPr/>
        <a:lstStyle/>
        <a:p>
          <a:endParaRPr kumimoji="1" lang="ja-JP" altLang="en-US"/>
        </a:p>
      </dgm:t>
    </dgm:pt>
    <dgm:pt modelId="{9630DAC0-E8B1-45AB-ADFE-24A81538F786}">
      <dgm:prSet phldrT="[テキスト]"/>
      <dgm:spPr/>
      <dgm:t>
        <a:bodyPr/>
        <a:lstStyle/>
        <a:p>
          <a:r>
            <a:rPr kumimoji="1" lang="ja-JP" altLang="en-US" dirty="0" smtClean="0"/>
            <a:t>⑦</a:t>
          </a:r>
          <a:r>
            <a:rPr lang="en-US" dirty="0" smtClean="0"/>
            <a:t>BOSS</a:t>
          </a:r>
          <a:r>
            <a:rPr lang="ja-JP" dirty="0" smtClean="0"/>
            <a:t>贅沢微糖</a:t>
          </a:r>
          <a:endParaRPr kumimoji="1" lang="ja-JP" altLang="en-US" dirty="0"/>
        </a:p>
      </dgm:t>
    </dgm:pt>
    <dgm:pt modelId="{EBE75BD9-A34F-4135-A19C-1EB46F4C7045}" type="parTrans" cxnId="{294A014F-E1DF-43B4-BF85-4B2891F01462}">
      <dgm:prSet/>
      <dgm:spPr/>
      <dgm:t>
        <a:bodyPr/>
        <a:lstStyle/>
        <a:p>
          <a:endParaRPr kumimoji="1" lang="ja-JP" altLang="en-US"/>
        </a:p>
      </dgm:t>
    </dgm:pt>
    <dgm:pt modelId="{A33ED7F4-AAEC-4BEC-9375-F2CBAD6BEB2C}" type="sibTrans" cxnId="{294A014F-E1DF-43B4-BF85-4B2891F01462}">
      <dgm:prSet/>
      <dgm:spPr/>
      <dgm:t>
        <a:bodyPr/>
        <a:lstStyle/>
        <a:p>
          <a:endParaRPr kumimoji="1" lang="ja-JP" altLang="en-US"/>
        </a:p>
      </dgm:t>
    </dgm:pt>
    <dgm:pt modelId="{B67ABB5B-D8FC-47C8-8CA3-C5B69EA822D9}">
      <dgm:prSet phldrT="[テキスト]"/>
      <dgm:spPr/>
      <dgm:t>
        <a:bodyPr/>
        <a:lstStyle/>
        <a:p>
          <a:r>
            <a:rPr kumimoji="1" lang="ja-JP" altLang="en-US" dirty="0" smtClean="0"/>
            <a:t>⑥</a:t>
          </a:r>
          <a:r>
            <a:rPr lang="en-US" dirty="0" smtClean="0"/>
            <a:t>Roots</a:t>
          </a:r>
          <a:endParaRPr kumimoji="1" lang="ja-JP" altLang="en-US" dirty="0"/>
        </a:p>
      </dgm:t>
    </dgm:pt>
    <dgm:pt modelId="{04AD06F7-1FE9-4282-B66C-6027A84CEA2C}" type="parTrans" cxnId="{CEC4A103-E5F4-42E5-998C-2FA87BA3E02D}">
      <dgm:prSet/>
      <dgm:spPr/>
      <dgm:t>
        <a:bodyPr/>
        <a:lstStyle/>
        <a:p>
          <a:endParaRPr kumimoji="1" lang="ja-JP" altLang="en-US"/>
        </a:p>
      </dgm:t>
    </dgm:pt>
    <dgm:pt modelId="{B64395EC-084D-4152-88B4-8D962B62A475}" type="sibTrans" cxnId="{CEC4A103-E5F4-42E5-998C-2FA87BA3E02D}">
      <dgm:prSet/>
      <dgm:spPr/>
      <dgm:t>
        <a:bodyPr/>
        <a:lstStyle/>
        <a:p>
          <a:endParaRPr kumimoji="1" lang="ja-JP" altLang="en-US"/>
        </a:p>
      </dgm:t>
    </dgm:pt>
    <dgm:pt modelId="{F3DBB4ED-10E7-4189-A12D-3B14E9A28791}">
      <dgm:prSet phldrT="[テキスト]"/>
      <dgm:spPr/>
      <dgm:t>
        <a:bodyPr/>
        <a:lstStyle/>
        <a:p>
          <a:r>
            <a:rPr kumimoji="1" lang="ja-JP" altLang="en-US" dirty="0" smtClean="0"/>
            <a:t>⑨</a:t>
          </a:r>
          <a:r>
            <a:rPr lang="en-US" dirty="0" smtClean="0"/>
            <a:t>WANDA</a:t>
          </a:r>
          <a:r>
            <a:rPr lang="ja-JP" dirty="0" smtClean="0"/>
            <a:t>モーニングショット</a:t>
          </a:r>
          <a:endParaRPr kumimoji="1" lang="ja-JP" altLang="en-US" dirty="0"/>
        </a:p>
      </dgm:t>
    </dgm:pt>
    <dgm:pt modelId="{E8920211-2D99-423E-8C30-9D02B067DA83}" type="parTrans" cxnId="{33254A1D-4238-4AEF-9BDC-31C71C10CC0E}">
      <dgm:prSet/>
      <dgm:spPr/>
      <dgm:t>
        <a:bodyPr/>
        <a:lstStyle/>
        <a:p>
          <a:endParaRPr kumimoji="1" lang="ja-JP" altLang="en-US"/>
        </a:p>
      </dgm:t>
    </dgm:pt>
    <dgm:pt modelId="{D8E80EEA-247D-436F-A9E6-BA4BBB717E01}" type="sibTrans" cxnId="{33254A1D-4238-4AEF-9BDC-31C71C10CC0E}">
      <dgm:prSet/>
      <dgm:spPr/>
      <dgm:t>
        <a:bodyPr/>
        <a:lstStyle/>
        <a:p>
          <a:endParaRPr kumimoji="1" lang="ja-JP" altLang="en-US"/>
        </a:p>
      </dgm:t>
    </dgm:pt>
    <dgm:pt modelId="{91ADBA07-BA6A-4D63-A730-A1A8D4023C3F}">
      <dgm:prSet phldrT="[テキスト]"/>
      <dgm:spPr/>
      <dgm:t>
        <a:bodyPr/>
        <a:lstStyle/>
        <a:p>
          <a:r>
            <a:rPr kumimoji="1" lang="ja-JP" altLang="en-US" dirty="0" smtClean="0"/>
            <a:t>⑧</a:t>
          </a:r>
          <a:r>
            <a:rPr lang="ja-JP" altLang="en-US" dirty="0" smtClean="0"/>
            <a:t>ジョージアヴィンテージ</a:t>
          </a:r>
          <a:endParaRPr kumimoji="1" lang="ja-JP" altLang="en-US" dirty="0"/>
        </a:p>
      </dgm:t>
    </dgm:pt>
    <dgm:pt modelId="{F7449B50-1C2A-4B0C-A956-41928F0A10B0}" type="parTrans" cxnId="{1FE61F0C-1DF8-4AA6-B5AB-1299867E95C9}">
      <dgm:prSet/>
      <dgm:spPr/>
      <dgm:t>
        <a:bodyPr/>
        <a:lstStyle/>
        <a:p>
          <a:endParaRPr kumimoji="1" lang="ja-JP" altLang="en-US"/>
        </a:p>
      </dgm:t>
    </dgm:pt>
    <dgm:pt modelId="{B6B5A841-2ABF-4173-9F9F-AEA2A5A8A332}" type="sibTrans" cxnId="{1FE61F0C-1DF8-4AA6-B5AB-1299867E95C9}">
      <dgm:prSet/>
      <dgm:spPr/>
      <dgm:t>
        <a:bodyPr/>
        <a:lstStyle/>
        <a:p>
          <a:endParaRPr kumimoji="1" lang="ja-JP" altLang="en-US"/>
        </a:p>
      </dgm:t>
    </dgm:pt>
    <dgm:pt modelId="{D32426A2-07B4-45FC-A35D-2302CDCA2181}" type="pres">
      <dgm:prSet presAssocID="{ECDEC06C-976E-4BE9-B35C-7A60F59EDA60}" presName="linear" presStyleCnt="0">
        <dgm:presLayoutVars>
          <dgm:animLvl val="lvl"/>
          <dgm:resizeHandles val="exact"/>
        </dgm:presLayoutVars>
      </dgm:prSet>
      <dgm:spPr/>
      <dgm:t>
        <a:bodyPr/>
        <a:lstStyle/>
        <a:p>
          <a:endParaRPr kumimoji="1" lang="ja-JP" altLang="en-US"/>
        </a:p>
      </dgm:t>
    </dgm:pt>
    <dgm:pt modelId="{019E2CE8-DA44-4FCB-A28E-3B5988FE839E}" type="pres">
      <dgm:prSet presAssocID="{403B9B91-7D0F-4FE0-A383-F868F778D213}" presName="parentText" presStyleLbl="node1" presStyleIdx="0" presStyleCnt="2" custLinFactNeighborY="-49436">
        <dgm:presLayoutVars>
          <dgm:chMax val="0"/>
          <dgm:bulletEnabled val="1"/>
        </dgm:presLayoutVars>
      </dgm:prSet>
      <dgm:spPr/>
      <dgm:t>
        <a:bodyPr/>
        <a:lstStyle/>
        <a:p>
          <a:endParaRPr kumimoji="1" lang="ja-JP" altLang="en-US"/>
        </a:p>
      </dgm:t>
    </dgm:pt>
    <dgm:pt modelId="{F8170EE8-1B20-4D25-BFFB-52D8A82A5C5E}" type="pres">
      <dgm:prSet presAssocID="{403B9B91-7D0F-4FE0-A383-F868F778D213}" presName="childText" presStyleLbl="revTx" presStyleIdx="0" presStyleCnt="2" custLinFactNeighborY="-10808">
        <dgm:presLayoutVars>
          <dgm:bulletEnabled val="1"/>
        </dgm:presLayoutVars>
      </dgm:prSet>
      <dgm:spPr/>
      <dgm:t>
        <a:bodyPr/>
        <a:lstStyle/>
        <a:p>
          <a:endParaRPr kumimoji="1" lang="ja-JP" altLang="en-US"/>
        </a:p>
      </dgm:t>
    </dgm:pt>
    <dgm:pt modelId="{5C3220D0-2FA1-4D2E-A19E-1A44075F8DBC}" type="pres">
      <dgm:prSet presAssocID="{E330D8D4-9354-446A-B340-4F6AFBC79E81}" presName="parentText" presStyleLbl="node1" presStyleIdx="1" presStyleCnt="2" custLinFactNeighborY="8158">
        <dgm:presLayoutVars>
          <dgm:chMax val="0"/>
          <dgm:bulletEnabled val="1"/>
        </dgm:presLayoutVars>
      </dgm:prSet>
      <dgm:spPr/>
      <dgm:t>
        <a:bodyPr/>
        <a:lstStyle/>
        <a:p>
          <a:endParaRPr kumimoji="1" lang="ja-JP" altLang="en-US"/>
        </a:p>
      </dgm:t>
    </dgm:pt>
    <dgm:pt modelId="{06AAEB29-D4B3-4263-87E1-C90A8F8C07E3}" type="pres">
      <dgm:prSet presAssocID="{E330D8D4-9354-446A-B340-4F6AFBC79E81}" presName="childText" presStyleLbl="revTx" presStyleIdx="1" presStyleCnt="2" custLinFactNeighborY="22923">
        <dgm:presLayoutVars>
          <dgm:bulletEnabled val="1"/>
        </dgm:presLayoutVars>
      </dgm:prSet>
      <dgm:spPr/>
      <dgm:t>
        <a:bodyPr/>
        <a:lstStyle/>
        <a:p>
          <a:endParaRPr kumimoji="1" lang="ja-JP" altLang="en-US"/>
        </a:p>
      </dgm:t>
    </dgm:pt>
  </dgm:ptLst>
  <dgm:cxnLst>
    <dgm:cxn modelId="{294A014F-E1DF-43B4-BF85-4B2891F01462}" srcId="{403B9B91-7D0F-4FE0-A383-F868F778D213}" destId="{9630DAC0-E8B1-45AB-ADFE-24A81538F786}" srcOrd="1" destOrd="0" parTransId="{EBE75BD9-A34F-4135-A19C-1EB46F4C7045}" sibTransId="{A33ED7F4-AAEC-4BEC-9375-F2CBAD6BEB2C}"/>
    <dgm:cxn modelId="{EB28BCD1-B7AF-4071-88FB-21F78B2759FA}" type="presOf" srcId="{9630DAC0-E8B1-45AB-ADFE-24A81538F786}" destId="{F8170EE8-1B20-4D25-BFFB-52D8A82A5C5E}" srcOrd="0" destOrd="1" presId="urn:microsoft.com/office/officeart/2005/8/layout/vList2"/>
    <dgm:cxn modelId="{7A545455-A0B5-4A97-9472-DA2C132034A0}" type="presOf" srcId="{E330D8D4-9354-446A-B340-4F6AFBC79E81}" destId="{5C3220D0-2FA1-4D2E-A19E-1A44075F8DBC}" srcOrd="0" destOrd="0" presId="urn:microsoft.com/office/officeart/2005/8/layout/vList2"/>
    <dgm:cxn modelId="{33254A1D-4238-4AEF-9BDC-31C71C10CC0E}" srcId="{E330D8D4-9354-446A-B340-4F6AFBC79E81}" destId="{F3DBB4ED-10E7-4189-A12D-3B14E9A28791}" srcOrd="3" destOrd="0" parTransId="{E8920211-2D99-423E-8C30-9D02B067DA83}" sibTransId="{D8E80EEA-247D-436F-A9E6-BA4BBB717E01}"/>
    <dgm:cxn modelId="{B5EACBC5-EB42-484F-8DFA-7A1B0E56E64B}" type="presOf" srcId="{91ADBA07-BA6A-4D63-A730-A1A8D4023C3F}" destId="{06AAEB29-D4B3-4263-87E1-C90A8F8C07E3}" srcOrd="0" destOrd="2" presId="urn:microsoft.com/office/officeart/2005/8/layout/vList2"/>
    <dgm:cxn modelId="{054C1D6C-C889-4E17-8A5E-D2EB9ECB94EF}" srcId="{ECDEC06C-976E-4BE9-B35C-7A60F59EDA60}" destId="{E330D8D4-9354-446A-B340-4F6AFBC79E81}" srcOrd="1" destOrd="0" parTransId="{835A4E54-FEC3-43CE-AE15-49A2ED6C2365}" sibTransId="{0A5A6E03-9176-4EDC-BDB5-C16FE643AFB3}"/>
    <dgm:cxn modelId="{20FBDEE2-1483-4690-91A8-F061A862801C}" type="presOf" srcId="{403B9B91-7D0F-4FE0-A383-F868F778D213}" destId="{019E2CE8-DA44-4FCB-A28E-3B5988FE839E}" srcOrd="0" destOrd="0" presId="urn:microsoft.com/office/officeart/2005/8/layout/vList2"/>
    <dgm:cxn modelId="{8C59D583-80E8-46B7-9BAB-62203FC4F512}" srcId="{E330D8D4-9354-446A-B340-4F6AFBC79E81}" destId="{D4F0E5B1-8829-4C7F-9288-66A90DDB7774}" srcOrd="0" destOrd="0" parTransId="{1E0BCFA2-3164-4F64-A1A2-A940AEB2FC46}" sibTransId="{C5958B5D-B911-494D-8F9D-FD4723C50822}"/>
    <dgm:cxn modelId="{640403A1-A7AF-41C2-BC80-8B6E00D324E4}" srcId="{403B9B91-7D0F-4FE0-A383-F868F778D213}" destId="{BC2C285A-F238-4F04-AC95-D5F9A4146ABE}" srcOrd="0" destOrd="0" parTransId="{BCF50C4F-CEDF-4044-AD83-E723AF653647}" sibTransId="{47852F08-E955-4ECD-AC98-F7C27D883B1E}"/>
    <dgm:cxn modelId="{9DF9BDE1-FFE8-4010-8AB5-5EC35176D83F}" type="presOf" srcId="{B67ABB5B-D8FC-47C8-8CA3-C5B69EA822D9}" destId="{06AAEB29-D4B3-4263-87E1-C90A8F8C07E3}" srcOrd="0" destOrd="1" presId="urn:microsoft.com/office/officeart/2005/8/layout/vList2"/>
    <dgm:cxn modelId="{1FE61F0C-1DF8-4AA6-B5AB-1299867E95C9}" srcId="{E330D8D4-9354-446A-B340-4F6AFBC79E81}" destId="{91ADBA07-BA6A-4D63-A730-A1A8D4023C3F}" srcOrd="2" destOrd="0" parTransId="{F7449B50-1C2A-4B0C-A956-41928F0A10B0}" sibTransId="{B6B5A841-2ABF-4173-9F9F-AEA2A5A8A332}"/>
    <dgm:cxn modelId="{CEC4A103-E5F4-42E5-998C-2FA87BA3E02D}" srcId="{E330D8D4-9354-446A-B340-4F6AFBC79E81}" destId="{B67ABB5B-D8FC-47C8-8CA3-C5B69EA822D9}" srcOrd="1" destOrd="0" parTransId="{04AD06F7-1FE9-4282-B66C-6027A84CEA2C}" sibTransId="{B64395EC-084D-4152-88B4-8D962B62A475}"/>
    <dgm:cxn modelId="{346B91DB-904C-447F-AD0C-7358D2E360C9}" type="presOf" srcId="{F3DBB4ED-10E7-4189-A12D-3B14E9A28791}" destId="{06AAEB29-D4B3-4263-87E1-C90A8F8C07E3}" srcOrd="0" destOrd="3" presId="urn:microsoft.com/office/officeart/2005/8/layout/vList2"/>
    <dgm:cxn modelId="{43E2B26A-C0B7-4531-88C0-2B7D27CBBD42}" type="presOf" srcId="{D4F0E5B1-8829-4C7F-9288-66A90DDB7774}" destId="{06AAEB29-D4B3-4263-87E1-C90A8F8C07E3}" srcOrd="0" destOrd="0" presId="urn:microsoft.com/office/officeart/2005/8/layout/vList2"/>
    <dgm:cxn modelId="{2F9AC5BA-30C7-470F-B383-ED59DA895544}" type="presOf" srcId="{ECDEC06C-976E-4BE9-B35C-7A60F59EDA60}" destId="{D32426A2-07B4-45FC-A35D-2302CDCA2181}" srcOrd="0" destOrd="0" presId="urn:microsoft.com/office/officeart/2005/8/layout/vList2"/>
    <dgm:cxn modelId="{5D26B382-82E3-4F84-8E0A-F4B7F2503A36}" srcId="{ECDEC06C-976E-4BE9-B35C-7A60F59EDA60}" destId="{403B9B91-7D0F-4FE0-A383-F868F778D213}" srcOrd="0" destOrd="0" parTransId="{53DDA827-B1CA-448A-9E22-388953FFF4F5}" sibTransId="{0614182F-3C40-43D6-9A09-82B037DB11FD}"/>
    <dgm:cxn modelId="{C18530CC-DDEE-4B5D-9AB2-BD3B9981CE62}" type="presOf" srcId="{BC2C285A-F238-4F04-AC95-D5F9A4146ABE}" destId="{F8170EE8-1B20-4D25-BFFB-52D8A82A5C5E}" srcOrd="0" destOrd="0" presId="urn:microsoft.com/office/officeart/2005/8/layout/vList2"/>
    <dgm:cxn modelId="{28C72B8A-CBF9-44C8-990A-6C8465FEF3C7}" type="presParOf" srcId="{D32426A2-07B4-45FC-A35D-2302CDCA2181}" destId="{019E2CE8-DA44-4FCB-A28E-3B5988FE839E}" srcOrd="0" destOrd="0" presId="urn:microsoft.com/office/officeart/2005/8/layout/vList2"/>
    <dgm:cxn modelId="{94493CCB-36BA-48A8-B5C1-50C51DC7C65B}" type="presParOf" srcId="{D32426A2-07B4-45FC-A35D-2302CDCA2181}" destId="{F8170EE8-1B20-4D25-BFFB-52D8A82A5C5E}" srcOrd="1" destOrd="0" presId="urn:microsoft.com/office/officeart/2005/8/layout/vList2"/>
    <dgm:cxn modelId="{32D58A3D-6E62-4CC0-B809-6C730A6C8195}" type="presParOf" srcId="{D32426A2-07B4-45FC-A35D-2302CDCA2181}" destId="{5C3220D0-2FA1-4D2E-A19E-1A44075F8DBC}" srcOrd="2" destOrd="0" presId="urn:microsoft.com/office/officeart/2005/8/layout/vList2"/>
    <dgm:cxn modelId="{0AA22A11-AD14-4BED-A373-E81608A749D9}" type="presParOf" srcId="{D32426A2-07B4-45FC-A35D-2302CDCA2181}" destId="{06AAEB29-D4B3-4263-87E1-C90A8F8C07E3}" srcOrd="3"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607C3ED-EEAD-4795-918C-A9BB23A88EA2}" type="doc">
      <dgm:prSet loTypeId="urn:microsoft.com/office/officeart/2005/8/layout/vList5" loCatId="list" qsTypeId="urn:microsoft.com/office/officeart/2005/8/quickstyle/3d1" qsCatId="3D" csTypeId="urn:microsoft.com/office/officeart/2005/8/colors/accent6_2" csCatId="accent6" phldr="1"/>
      <dgm:spPr/>
      <dgm:t>
        <a:bodyPr/>
        <a:lstStyle/>
        <a:p>
          <a:endParaRPr kumimoji="1" lang="ja-JP" altLang="en-US"/>
        </a:p>
      </dgm:t>
    </dgm:pt>
    <dgm:pt modelId="{1B39BDB8-8298-415D-889E-4E8340D4974A}">
      <dgm:prSet phldrT="[テキスト]" custT="1"/>
      <dgm:spPr/>
      <dgm:t>
        <a:bodyPr/>
        <a:lstStyle/>
        <a:p>
          <a:r>
            <a:rPr kumimoji="1" lang="ja-JP" altLang="en-US" sz="2500" dirty="0" smtClean="0"/>
            <a:t>期待内・関連性弱</a:t>
          </a:r>
          <a:endParaRPr kumimoji="1" lang="ja-JP" altLang="en-US" sz="2500" dirty="0"/>
        </a:p>
      </dgm:t>
    </dgm:pt>
    <dgm:pt modelId="{D7899221-A64F-4FBB-992D-5A61EC1EE040}" type="parTrans" cxnId="{2C0AA1FB-99E4-4366-BC62-DBD43F25E070}">
      <dgm:prSet/>
      <dgm:spPr/>
      <dgm:t>
        <a:bodyPr/>
        <a:lstStyle/>
        <a:p>
          <a:endParaRPr kumimoji="1" lang="ja-JP" altLang="en-US"/>
        </a:p>
      </dgm:t>
    </dgm:pt>
    <dgm:pt modelId="{52BB9D09-34B5-4510-AC2F-1F81387C1F15}" type="sibTrans" cxnId="{2C0AA1FB-99E4-4366-BC62-DBD43F25E070}">
      <dgm:prSet/>
      <dgm:spPr/>
      <dgm:t>
        <a:bodyPr/>
        <a:lstStyle/>
        <a:p>
          <a:endParaRPr kumimoji="1" lang="ja-JP" altLang="en-US"/>
        </a:p>
      </dgm:t>
    </dgm:pt>
    <dgm:pt modelId="{39761695-EBC9-41EC-A7D8-E6ECEB938699}">
      <dgm:prSet phldrT="[テキスト]" custT="1"/>
      <dgm:spPr/>
      <dgm:t>
        <a:bodyPr/>
        <a:lstStyle/>
        <a:p>
          <a:r>
            <a:rPr kumimoji="1" lang="ja-JP" altLang="en-US" sz="2400" dirty="0" smtClean="0"/>
            <a:t>エメマン手摘み</a:t>
          </a:r>
          <a:endParaRPr kumimoji="1" lang="ja-JP" altLang="en-US" sz="2400" dirty="0"/>
        </a:p>
      </dgm:t>
    </dgm:pt>
    <dgm:pt modelId="{23C7B6E1-C634-4409-AA7B-87C2E7F34DAD}" type="parTrans" cxnId="{2DDEC24A-499D-4821-B33D-184A8D1DABD7}">
      <dgm:prSet/>
      <dgm:spPr/>
      <dgm:t>
        <a:bodyPr/>
        <a:lstStyle/>
        <a:p>
          <a:endParaRPr kumimoji="1" lang="ja-JP" altLang="en-US"/>
        </a:p>
      </dgm:t>
    </dgm:pt>
    <dgm:pt modelId="{AAF00BBB-07EE-4259-8F24-4568A0111CB7}" type="sibTrans" cxnId="{2DDEC24A-499D-4821-B33D-184A8D1DABD7}">
      <dgm:prSet/>
      <dgm:spPr/>
      <dgm:t>
        <a:bodyPr/>
        <a:lstStyle/>
        <a:p>
          <a:endParaRPr kumimoji="1" lang="ja-JP" altLang="en-US"/>
        </a:p>
      </dgm:t>
    </dgm:pt>
    <dgm:pt modelId="{2310A0D8-535A-42F4-8E1B-335BB64FC7DD}">
      <dgm:prSet phldrT="[テキスト]" custT="1"/>
      <dgm:spPr/>
      <dgm:t>
        <a:bodyPr/>
        <a:lstStyle/>
        <a:p>
          <a:r>
            <a:rPr kumimoji="1" lang="ja-JP" altLang="en-US" sz="2500" dirty="0" smtClean="0"/>
            <a:t>期待外・関連性弱</a:t>
          </a:r>
          <a:endParaRPr kumimoji="1" lang="ja-JP" altLang="en-US" sz="2500" dirty="0"/>
        </a:p>
      </dgm:t>
    </dgm:pt>
    <dgm:pt modelId="{7BFB5670-4D94-40C5-81E6-27DB345F2353}" type="parTrans" cxnId="{81E4C80C-AADA-4915-8439-7B26C54B9C6C}">
      <dgm:prSet/>
      <dgm:spPr/>
      <dgm:t>
        <a:bodyPr/>
        <a:lstStyle/>
        <a:p>
          <a:endParaRPr kumimoji="1" lang="ja-JP" altLang="en-US"/>
        </a:p>
      </dgm:t>
    </dgm:pt>
    <dgm:pt modelId="{F2775C34-87FE-4A3C-B1A2-8F23505C6A1C}" type="sibTrans" cxnId="{81E4C80C-AADA-4915-8439-7B26C54B9C6C}">
      <dgm:prSet/>
      <dgm:spPr/>
      <dgm:t>
        <a:bodyPr/>
        <a:lstStyle/>
        <a:p>
          <a:endParaRPr kumimoji="1" lang="ja-JP" altLang="en-US"/>
        </a:p>
      </dgm:t>
    </dgm:pt>
    <dgm:pt modelId="{B27415BE-51FC-4B79-A34E-179E5BDFAF53}">
      <dgm:prSet phldrT="[テキスト]" custT="1"/>
      <dgm:spPr/>
      <dgm:t>
        <a:bodyPr/>
        <a:lstStyle/>
        <a:p>
          <a:r>
            <a:rPr kumimoji="1" lang="en-US" altLang="ja-JP" sz="2400" dirty="0" smtClean="0"/>
            <a:t>BOSS</a:t>
          </a:r>
          <a:r>
            <a:rPr kumimoji="1" lang="ja-JP" altLang="en-US" sz="2400" dirty="0" smtClean="0"/>
            <a:t>超</a:t>
          </a:r>
          <a:endParaRPr kumimoji="1" lang="ja-JP" altLang="en-US" sz="2400" dirty="0"/>
        </a:p>
      </dgm:t>
    </dgm:pt>
    <dgm:pt modelId="{62907912-5CA7-4EE3-BB24-1D0FDC71C10B}" type="parTrans" cxnId="{400A2029-CF7C-4680-BAB2-709538B55E25}">
      <dgm:prSet/>
      <dgm:spPr/>
      <dgm:t>
        <a:bodyPr/>
        <a:lstStyle/>
        <a:p>
          <a:endParaRPr kumimoji="1" lang="ja-JP" altLang="en-US"/>
        </a:p>
      </dgm:t>
    </dgm:pt>
    <dgm:pt modelId="{EB016FA5-4159-4194-BA6B-EC54F9726A5C}" type="sibTrans" cxnId="{400A2029-CF7C-4680-BAB2-709538B55E25}">
      <dgm:prSet/>
      <dgm:spPr/>
      <dgm:t>
        <a:bodyPr/>
        <a:lstStyle/>
        <a:p>
          <a:endParaRPr kumimoji="1" lang="ja-JP" altLang="en-US"/>
        </a:p>
      </dgm:t>
    </dgm:pt>
    <dgm:pt modelId="{E5113E0E-A290-4B1F-A4A7-72AF76375531}">
      <dgm:prSet phldrT="[テキスト]" custT="1"/>
      <dgm:spPr/>
      <dgm:t>
        <a:bodyPr/>
        <a:lstStyle/>
        <a:p>
          <a:r>
            <a:rPr kumimoji="1" lang="en-US" altLang="ja-JP" sz="2400" dirty="0" smtClean="0"/>
            <a:t>BOSS</a:t>
          </a:r>
          <a:r>
            <a:rPr kumimoji="1" lang="ja-JP" altLang="en-US" sz="2400" dirty="0" smtClean="0"/>
            <a:t>レインボーマウンテン</a:t>
          </a:r>
          <a:endParaRPr kumimoji="1" lang="ja-JP" altLang="en-US" sz="2400" dirty="0"/>
        </a:p>
      </dgm:t>
    </dgm:pt>
    <dgm:pt modelId="{199A84BC-AEF9-49F3-808F-4FA2F51F6E3C}" type="parTrans" cxnId="{E402562A-1751-4E47-9ED9-25B8BB4FED7E}">
      <dgm:prSet/>
      <dgm:spPr/>
      <dgm:t>
        <a:bodyPr/>
        <a:lstStyle/>
        <a:p>
          <a:endParaRPr kumimoji="1" lang="ja-JP" altLang="en-US"/>
        </a:p>
      </dgm:t>
    </dgm:pt>
    <dgm:pt modelId="{07DEB387-2F06-4533-B5E7-4BD4C6A608AF}" type="sibTrans" cxnId="{E402562A-1751-4E47-9ED9-25B8BB4FED7E}">
      <dgm:prSet/>
      <dgm:spPr/>
      <dgm:t>
        <a:bodyPr/>
        <a:lstStyle/>
        <a:p>
          <a:endParaRPr kumimoji="1" lang="ja-JP" altLang="en-US"/>
        </a:p>
      </dgm:t>
    </dgm:pt>
    <dgm:pt modelId="{744741BE-CFCF-4797-9D7C-B6358249CF44}">
      <dgm:prSet phldrT="[テキスト]" custT="1"/>
      <dgm:spPr/>
      <dgm:t>
        <a:bodyPr/>
        <a:lstStyle/>
        <a:p>
          <a:r>
            <a:rPr kumimoji="1" lang="ja-JP" altLang="en-US" sz="2500" dirty="0" smtClean="0"/>
            <a:t>期待外・関連性強</a:t>
          </a:r>
          <a:endParaRPr kumimoji="1" lang="ja-JP" altLang="en-US" sz="2500" dirty="0"/>
        </a:p>
      </dgm:t>
    </dgm:pt>
    <dgm:pt modelId="{DF00A2C6-3CD7-477C-B11F-9CDBF1DFBFB7}" type="parTrans" cxnId="{30AE6280-EC6C-4CC5-8103-ED8FDA4182A9}">
      <dgm:prSet/>
      <dgm:spPr/>
      <dgm:t>
        <a:bodyPr/>
        <a:lstStyle/>
        <a:p>
          <a:endParaRPr kumimoji="1" lang="ja-JP" altLang="en-US"/>
        </a:p>
      </dgm:t>
    </dgm:pt>
    <dgm:pt modelId="{7E31D115-E8C8-49B1-9DA3-89C64B62D9F2}" type="sibTrans" cxnId="{30AE6280-EC6C-4CC5-8103-ED8FDA4182A9}">
      <dgm:prSet/>
      <dgm:spPr/>
      <dgm:t>
        <a:bodyPr/>
        <a:lstStyle/>
        <a:p>
          <a:endParaRPr kumimoji="1" lang="ja-JP" altLang="en-US"/>
        </a:p>
      </dgm:t>
    </dgm:pt>
    <dgm:pt modelId="{95821D04-0E39-4AC7-B4B3-12BAF8BD6870}">
      <dgm:prSet phldrT="[テキスト]" custT="1"/>
      <dgm:spPr/>
      <dgm:t>
        <a:bodyPr/>
        <a:lstStyle/>
        <a:p>
          <a:r>
            <a:rPr lang="en-US" altLang="ja-JP" sz="2400" dirty="0" smtClean="0"/>
            <a:t>BOSS</a:t>
          </a:r>
          <a:r>
            <a:rPr lang="ja-JP" altLang="en-US" sz="2400" dirty="0" smtClean="0"/>
            <a:t>ハーフ＆ハーフ</a:t>
          </a:r>
          <a:endParaRPr kumimoji="1" lang="ja-JP" altLang="en-US" sz="2400" dirty="0"/>
        </a:p>
      </dgm:t>
    </dgm:pt>
    <dgm:pt modelId="{9EEAF982-6EAB-44AE-ABFE-65BCD1F53BDA}" type="parTrans" cxnId="{C2ABE2F1-0554-4441-933B-C692226D11E3}">
      <dgm:prSet/>
      <dgm:spPr/>
      <dgm:t>
        <a:bodyPr/>
        <a:lstStyle/>
        <a:p>
          <a:endParaRPr kumimoji="1" lang="ja-JP" altLang="en-US"/>
        </a:p>
      </dgm:t>
    </dgm:pt>
    <dgm:pt modelId="{8D2EC518-AF18-45D2-A3B4-1048C9C26639}" type="sibTrans" cxnId="{C2ABE2F1-0554-4441-933B-C692226D11E3}">
      <dgm:prSet/>
      <dgm:spPr/>
      <dgm:t>
        <a:bodyPr/>
        <a:lstStyle/>
        <a:p>
          <a:endParaRPr kumimoji="1" lang="ja-JP" altLang="en-US"/>
        </a:p>
      </dgm:t>
    </dgm:pt>
    <dgm:pt modelId="{41A3E570-F5E7-4E4D-BFFD-A7A7C35B4D48}" type="pres">
      <dgm:prSet presAssocID="{E607C3ED-EEAD-4795-918C-A9BB23A88EA2}" presName="Name0" presStyleCnt="0">
        <dgm:presLayoutVars>
          <dgm:dir/>
          <dgm:animLvl val="lvl"/>
          <dgm:resizeHandles val="exact"/>
        </dgm:presLayoutVars>
      </dgm:prSet>
      <dgm:spPr/>
      <dgm:t>
        <a:bodyPr/>
        <a:lstStyle/>
        <a:p>
          <a:endParaRPr kumimoji="1" lang="ja-JP" altLang="en-US"/>
        </a:p>
      </dgm:t>
    </dgm:pt>
    <dgm:pt modelId="{61990730-8774-4017-9280-B7EF5F442C95}" type="pres">
      <dgm:prSet presAssocID="{1B39BDB8-8298-415D-889E-4E8340D4974A}" presName="linNode" presStyleCnt="0"/>
      <dgm:spPr/>
      <dgm:t>
        <a:bodyPr/>
        <a:lstStyle/>
        <a:p>
          <a:endParaRPr kumimoji="1" lang="ja-JP" altLang="en-US"/>
        </a:p>
      </dgm:t>
    </dgm:pt>
    <dgm:pt modelId="{A71BC615-6730-4306-8884-EDE86830FA65}" type="pres">
      <dgm:prSet presAssocID="{1B39BDB8-8298-415D-889E-4E8340D4974A}" presName="parentText" presStyleLbl="node1" presStyleIdx="0" presStyleCnt="3">
        <dgm:presLayoutVars>
          <dgm:chMax val="1"/>
          <dgm:bulletEnabled val="1"/>
        </dgm:presLayoutVars>
      </dgm:prSet>
      <dgm:spPr/>
      <dgm:t>
        <a:bodyPr/>
        <a:lstStyle/>
        <a:p>
          <a:endParaRPr kumimoji="1" lang="ja-JP" altLang="en-US"/>
        </a:p>
      </dgm:t>
    </dgm:pt>
    <dgm:pt modelId="{9F42FC07-97DA-4BDB-87F2-BCB966D55A7F}" type="pres">
      <dgm:prSet presAssocID="{1B39BDB8-8298-415D-889E-4E8340D4974A}" presName="descendantText" presStyleLbl="alignAccFollowNode1" presStyleIdx="0" presStyleCnt="3">
        <dgm:presLayoutVars>
          <dgm:bulletEnabled val="1"/>
        </dgm:presLayoutVars>
      </dgm:prSet>
      <dgm:spPr/>
      <dgm:t>
        <a:bodyPr/>
        <a:lstStyle/>
        <a:p>
          <a:endParaRPr kumimoji="1" lang="ja-JP" altLang="en-US"/>
        </a:p>
      </dgm:t>
    </dgm:pt>
    <dgm:pt modelId="{1E0B3D24-3517-4319-9009-CADC14796C67}" type="pres">
      <dgm:prSet presAssocID="{52BB9D09-34B5-4510-AC2F-1F81387C1F15}" presName="sp" presStyleCnt="0"/>
      <dgm:spPr/>
      <dgm:t>
        <a:bodyPr/>
        <a:lstStyle/>
        <a:p>
          <a:endParaRPr kumimoji="1" lang="ja-JP" altLang="en-US"/>
        </a:p>
      </dgm:t>
    </dgm:pt>
    <dgm:pt modelId="{2795347E-D03E-4B7A-9E62-DE6804BD65F8}" type="pres">
      <dgm:prSet presAssocID="{2310A0D8-535A-42F4-8E1B-335BB64FC7DD}" presName="linNode" presStyleCnt="0"/>
      <dgm:spPr/>
      <dgm:t>
        <a:bodyPr/>
        <a:lstStyle/>
        <a:p>
          <a:endParaRPr kumimoji="1" lang="ja-JP" altLang="en-US"/>
        </a:p>
      </dgm:t>
    </dgm:pt>
    <dgm:pt modelId="{7AADAA71-DDEB-46A6-8C62-C138568968B6}" type="pres">
      <dgm:prSet presAssocID="{2310A0D8-535A-42F4-8E1B-335BB64FC7DD}" presName="parentText" presStyleLbl="node1" presStyleIdx="1" presStyleCnt="3">
        <dgm:presLayoutVars>
          <dgm:chMax val="1"/>
          <dgm:bulletEnabled val="1"/>
        </dgm:presLayoutVars>
      </dgm:prSet>
      <dgm:spPr/>
      <dgm:t>
        <a:bodyPr/>
        <a:lstStyle/>
        <a:p>
          <a:endParaRPr kumimoji="1" lang="ja-JP" altLang="en-US"/>
        </a:p>
      </dgm:t>
    </dgm:pt>
    <dgm:pt modelId="{7BD35328-218A-4741-B954-ACE45DDF50B7}" type="pres">
      <dgm:prSet presAssocID="{2310A0D8-535A-42F4-8E1B-335BB64FC7DD}" presName="descendantText" presStyleLbl="alignAccFollowNode1" presStyleIdx="1" presStyleCnt="3">
        <dgm:presLayoutVars>
          <dgm:bulletEnabled val="1"/>
        </dgm:presLayoutVars>
      </dgm:prSet>
      <dgm:spPr/>
      <dgm:t>
        <a:bodyPr/>
        <a:lstStyle/>
        <a:p>
          <a:endParaRPr kumimoji="1" lang="ja-JP" altLang="en-US"/>
        </a:p>
      </dgm:t>
    </dgm:pt>
    <dgm:pt modelId="{F8D9A5EA-AA82-408E-B84D-DE77B5531674}" type="pres">
      <dgm:prSet presAssocID="{F2775C34-87FE-4A3C-B1A2-8F23505C6A1C}" presName="sp" presStyleCnt="0"/>
      <dgm:spPr/>
      <dgm:t>
        <a:bodyPr/>
        <a:lstStyle/>
        <a:p>
          <a:endParaRPr kumimoji="1" lang="ja-JP" altLang="en-US"/>
        </a:p>
      </dgm:t>
    </dgm:pt>
    <dgm:pt modelId="{70E0DDD3-CED1-497A-95BA-2C29B917F343}" type="pres">
      <dgm:prSet presAssocID="{744741BE-CFCF-4797-9D7C-B6358249CF44}" presName="linNode" presStyleCnt="0"/>
      <dgm:spPr/>
      <dgm:t>
        <a:bodyPr/>
        <a:lstStyle/>
        <a:p>
          <a:endParaRPr kumimoji="1" lang="ja-JP" altLang="en-US"/>
        </a:p>
      </dgm:t>
    </dgm:pt>
    <dgm:pt modelId="{83BA724B-002D-4867-A09E-D7C6A445320C}" type="pres">
      <dgm:prSet presAssocID="{744741BE-CFCF-4797-9D7C-B6358249CF44}" presName="parentText" presStyleLbl="node1" presStyleIdx="2" presStyleCnt="3">
        <dgm:presLayoutVars>
          <dgm:chMax val="1"/>
          <dgm:bulletEnabled val="1"/>
        </dgm:presLayoutVars>
      </dgm:prSet>
      <dgm:spPr/>
      <dgm:t>
        <a:bodyPr/>
        <a:lstStyle/>
        <a:p>
          <a:endParaRPr kumimoji="1" lang="ja-JP" altLang="en-US"/>
        </a:p>
      </dgm:t>
    </dgm:pt>
    <dgm:pt modelId="{F60CAF8F-63A1-4155-89D8-C54E40880ECE}" type="pres">
      <dgm:prSet presAssocID="{744741BE-CFCF-4797-9D7C-B6358249CF44}" presName="descendantText" presStyleLbl="alignAccFollowNode1" presStyleIdx="2" presStyleCnt="3">
        <dgm:presLayoutVars>
          <dgm:bulletEnabled val="1"/>
        </dgm:presLayoutVars>
      </dgm:prSet>
      <dgm:spPr/>
      <dgm:t>
        <a:bodyPr/>
        <a:lstStyle/>
        <a:p>
          <a:endParaRPr kumimoji="1" lang="ja-JP" altLang="en-US"/>
        </a:p>
      </dgm:t>
    </dgm:pt>
  </dgm:ptLst>
  <dgm:cxnLst>
    <dgm:cxn modelId="{96B9BD99-4FC3-46B1-92FF-410C0443574E}" type="presOf" srcId="{2310A0D8-535A-42F4-8E1B-335BB64FC7DD}" destId="{7AADAA71-DDEB-46A6-8C62-C138568968B6}" srcOrd="0" destOrd="0" presId="urn:microsoft.com/office/officeart/2005/8/layout/vList5"/>
    <dgm:cxn modelId="{2C0AA1FB-99E4-4366-BC62-DBD43F25E070}" srcId="{E607C3ED-EEAD-4795-918C-A9BB23A88EA2}" destId="{1B39BDB8-8298-415D-889E-4E8340D4974A}" srcOrd="0" destOrd="0" parTransId="{D7899221-A64F-4FBB-992D-5A61EC1EE040}" sibTransId="{52BB9D09-34B5-4510-AC2F-1F81387C1F15}"/>
    <dgm:cxn modelId="{81E4C80C-AADA-4915-8439-7B26C54B9C6C}" srcId="{E607C3ED-EEAD-4795-918C-A9BB23A88EA2}" destId="{2310A0D8-535A-42F4-8E1B-335BB64FC7DD}" srcOrd="1" destOrd="0" parTransId="{7BFB5670-4D94-40C5-81E6-27DB345F2353}" sibTransId="{F2775C34-87FE-4A3C-B1A2-8F23505C6A1C}"/>
    <dgm:cxn modelId="{136E9514-80E2-43B1-9467-308320384B13}" type="presOf" srcId="{39761695-EBC9-41EC-A7D8-E6ECEB938699}" destId="{9F42FC07-97DA-4BDB-87F2-BCB966D55A7F}" srcOrd="0" destOrd="0" presId="urn:microsoft.com/office/officeart/2005/8/layout/vList5"/>
    <dgm:cxn modelId="{FCBDA105-5371-4E8E-99F8-CDD647036E16}" type="presOf" srcId="{95821D04-0E39-4AC7-B4B3-12BAF8BD6870}" destId="{F60CAF8F-63A1-4155-89D8-C54E40880ECE}" srcOrd="0" destOrd="0" presId="urn:microsoft.com/office/officeart/2005/8/layout/vList5"/>
    <dgm:cxn modelId="{4B8C33F4-FDD0-4536-AAA2-EB04416021DE}" type="presOf" srcId="{B27415BE-51FC-4B79-A34E-179E5BDFAF53}" destId="{7BD35328-218A-4741-B954-ACE45DDF50B7}" srcOrd="0" destOrd="0" presId="urn:microsoft.com/office/officeart/2005/8/layout/vList5"/>
    <dgm:cxn modelId="{400A2029-CF7C-4680-BAB2-709538B55E25}" srcId="{2310A0D8-535A-42F4-8E1B-335BB64FC7DD}" destId="{B27415BE-51FC-4B79-A34E-179E5BDFAF53}" srcOrd="0" destOrd="0" parTransId="{62907912-5CA7-4EE3-BB24-1D0FDC71C10B}" sibTransId="{EB016FA5-4159-4194-BA6B-EC54F9726A5C}"/>
    <dgm:cxn modelId="{BAB0A3BF-2251-4FA2-AC72-33C34F5B2843}" type="presOf" srcId="{744741BE-CFCF-4797-9D7C-B6358249CF44}" destId="{83BA724B-002D-4867-A09E-D7C6A445320C}" srcOrd="0" destOrd="0" presId="urn:microsoft.com/office/officeart/2005/8/layout/vList5"/>
    <dgm:cxn modelId="{30AE6280-EC6C-4CC5-8103-ED8FDA4182A9}" srcId="{E607C3ED-EEAD-4795-918C-A9BB23A88EA2}" destId="{744741BE-CFCF-4797-9D7C-B6358249CF44}" srcOrd="2" destOrd="0" parTransId="{DF00A2C6-3CD7-477C-B11F-9CDBF1DFBFB7}" sibTransId="{7E31D115-E8C8-49B1-9DA3-89C64B62D9F2}"/>
    <dgm:cxn modelId="{E402562A-1751-4E47-9ED9-25B8BB4FED7E}" srcId="{2310A0D8-535A-42F4-8E1B-335BB64FC7DD}" destId="{E5113E0E-A290-4B1F-A4A7-72AF76375531}" srcOrd="1" destOrd="0" parTransId="{199A84BC-AEF9-49F3-808F-4FA2F51F6E3C}" sibTransId="{07DEB387-2F06-4533-B5E7-4BD4C6A608AF}"/>
    <dgm:cxn modelId="{0B5A680F-48BA-46C7-858E-CE18CEE7231F}" type="presOf" srcId="{1B39BDB8-8298-415D-889E-4E8340D4974A}" destId="{A71BC615-6730-4306-8884-EDE86830FA65}" srcOrd="0" destOrd="0" presId="urn:microsoft.com/office/officeart/2005/8/layout/vList5"/>
    <dgm:cxn modelId="{C2ABE2F1-0554-4441-933B-C692226D11E3}" srcId="{744741BE-CFCF-4797-9D7C-B6358249CF44}" destId="{95821D04-0E39-4AC7-B4B3-12BAF8BD6870}" srcOrd="0" destOrd="0" parTransId="{9EEAF982-6EAB-44AE-ABFE-65BCD1F53BDA}" sibTransId="{8D2EC518-AF18-45D2-A3B4-1048C9C26639}"/>
    <dgm:cxn modelId="{647D6921-5893-482A-832C-5D0BE7940B02}" type="presOf" srcId="{E5113E0E-A290-4B1F-A4A7-72AF76375531}" destId="{7BD35328-218A-4741-B954-ACE45DDF50B7}" srcOrd="0" destOrd="1" presId="urn:microsoft.com/office/officeart/2005/8/layout/vList5"/>
    <dgm:cxn modelId="{8753B449-CADD-4C3E-9899-E514BBFCCE77}" type="presOf" srcId="{E607C3ED-EEAD-4795-918C-A9BB23A88EA2}" destId="{41A3E570-F5E7-4E4D-BFFD-A7A7C35B4D48}" srcOrd="0" destOrd="0" presId="urn:microsoft.com/office/officeart/2005/8/layout/vList5"/>
    <dgm:cxn modelId="{2DDEC24A-499D-4821-B33D-184A8D1DABD7}" srcId="{1B39BDB8-8298-415D-889E-4E8340D4974A}" destId="{39761695-EBC9-41EC-A7D8-E6ECEB938699}" srcOrd="0" destOrd="0" parTransId="{23C7B6E1-C634-4409-AA7B-87C2E7F34DAD}" sibTransId="{AAF00BBB-07EE-4259-8F24-4568A0111CB7}"/>
    <dgm:cxn modelId="{85F22595-B0DA-4BE0-968F-27065FEDBD01}" type="presParOf" srcId="{41A3E570-F5E7-4E4D-BFFD-A7A7C35B4D48}" destId="{61990730-8774-4017-9280-B7EF5F442C95}" srcOrd="0" destOrd="0" presId="urn:microsoft.com/office/officeart/2005/8/layout/vList5"/>
    <dgm:cxn modelId="{DB9D35AC-2878-44B8-9229-C51A7E32D035}" type="presParOf" srcId="{61990730-8774-4017-9280-B7EF5F442C95}" destId="{A71BC615-6730-4306-8884-EDE86830FA65}" srcOrd="0" destOrd="0" presId="urn:microsoft.com/office/officeart/2005/8/layout/vList5"/>
    <dgm:cxn modelId="{652E097D-10E9-4484-B6B9-AD8FED6E72D0}" type="presParOf" srcId="{61990730-8774-4017-9280-B7EF5F442C95}" destId="{9F42FC07-97DA-4BDB-87F2-BCB966D55A7F}" srcOrd="1" destOrd="0" presId="urn:microsoft.com/office/officeart/2005/8/layout/vList5"/>
    <dgm:cxn modelId="{9082F88D-CB1A-4927-9423-599D95CC4212}" type="presParOf" srcId="{41A3E570-F5E7-4E4D-BFFD-A7A7C35B4D48}" destId="{1E0B3D24-3517-4319-9009-CADC14796C67}" srcOrd="1" destOrd="0" presId="urn:microsoft.com/office/officeart/2005/8/layout/vList5"/>
    <dgm:cxn modelId="{4922B49A-F9D5-401A-8355-BF64CD0C2181}" type="presParOf" srcId="{41A3E570-F5E7-4E4D-BFFD-A7A7C35B4D48}" destId="{2795347E-D03E-4B7A-9E62-DE6804BD65F8}" srcOrd="2" destOrd="0" presId="urn:microsoft.com/office/officeart/2005/8/layout/vList5"/>
    <dgm:cxn modelId="{DA1E79A6-3C96-4033-B149-3DAD4F38C049}" type="presParOf" srcId="{2795347E-D03E-4B7A-9E62-DE6804BD65F8}" destId="{7AADAA71-DDEB-46A6-8C62-C138568968B6}" srcOrd="0" destOrd="0" presId="urn:microsoft.com/office/officeart/2005/8/layout/vList5"/>
    <dgm:cxn modelId="{E3404535-1DCD-41F2-AF8F-46216F5A4B19}" type="presParOf" srcId="{2795347E-D03E-4B7A-9E62-DE6804BD65F8}" destId="{7BD35328-218A-4741-B954-ACE45DDF50B7}" srcOrd="1" destOrd="0" presId="urn:microsoft.com/office/officeart/2005/8/layout/vList5"/>
    <dgm:cxn modelId="{23ADEF6B-EA36-4B98-A6B1-A4CEB8615178}" type="presParOf" srcId="{41A3E570-F5E7-4E4D-BFFD-A7A7C35B4D48}" destId="{F8D9A5EA-AA82-408E-B84D-DE77B5531674}" srcOrd="3" destOrd="0" presId="urn:microsoft.com/office/officeart/2005/8/layout/vList5"/>
    <dgm:cxn modelId="{BD55EA2D-5992-422A-A033-7502FA257551}" type="presParOf" srcId="{41A3E570-F5E7-4E4D-BFFD-A7A7C35B4D48}" destId="{70E0DDD3-CED1-497A-95BA-2C29B917F343}" srcOrd="4" destOrd="0" presId="urn:microsoft.com/office/officeart/2005/8/layout/vList5"/>
    <dgm:cxn modelId="{18D7BE3D-D1C0-499E-B037-1D2ABAAF8B88}" type="presParOf" srcId="{70E0DDD3-CED1-497A-95BA-2C29B917F343}" destId="{83BA724B-002D-4867-A09E-D7C6A445320C}" srcOrd="0" destOrd="0" presId="urn:microsoft.com/office/officeart/2005/8/layout/vList5"/>
    <dgm:cxn modelId="{7BC8D988-10A9-40F0-9DF5-CB3196EA5635}" type="presParOf" srcId="{70E0DDD3-CED1-497A-95BA-2C29B917F343}" destId="{F60CAF8F-63A1-4155-89D8-C54E40880EC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9E2CE8-DA44-4FCB-A28E-3B5988FE839E}">
      <dsp:nvSpPr>
        <dsp:cNvPr id="0" name=""/>
        <dsp:cNvSpPr/>
      </dsp:nvSpPr>
      <dsp:spPr>
        <a:xfrm>
          <a:off x="0" y="0"/>
          <a:ext cx="2664295" cy="63648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期待内・関連性弱</a:t>
          </a:r>
          <a:endParaRPr kumimoji="1" lang="ja-JP" altLang="en-US" sz="1800" kern="1200" dirty="0"/>
        </a:p>
      </dsp:txBody>
      <dsp:txXfrm>
        <a:off x="31070" y="31070"/>
        <a:ext cx="2602155" cy="574340"/>
      </dsp:txXfrm>
    </dsp:sp>
    <dsp:sp modelId="{F8170EE8-1B20-4D25-BFFB-52D8A82A5C5E}">
      <dsp:nvSpPr>
        <dsp:cNvPr id="0" name=""/>
        <dsp:cNvSpPr/>
      </dsp:nvSpPr>
      <dsp:spPr>
        <a:xfrm>
          <a:off x="0" y="661182"/>
          <a:ext cx="2664295" cy="2480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591" tIns="13970" rIns="78232" bIns="13970" numCol="1" spcCol="1270" anchor="t" anchorCtr="0">
          <a:noAutofit/>
        </a:bodyPr>
        <a:lstStyle/>
        <a:p>
          <a:pPr marL="57150" lvl="1" indent="-57150" algn="l" defTabSz="488950">
            <a:lnSpc>
              <a:spcPct val="90000"/>
            </a:lnSpc>
            <a:spcBef>
              <a:spcPct val="0"/>
            </a:spcBef>
            <a:spcAft>
              <a:spcPct val="20000"/>
            </a:spcAft>
            <a:buChar char="••"/>
          </a:pPr>
          <a:r>
            <a:rPr kumimoji="1" lang="ja-JP" altLang="en-US" sz="1100" kern="1200" dirty="0" smtClean="0"/>
            <a:t>③</a:t>
          </a:r>
          <a:r>
            <a:rPr lang="ja-JP" altLang="en-US" sz="1100" kern="1200" dirty="0" smtClean="0"/>
            <a:t>エメマン手摘み</a:t>
          </a:r>
          <a:endParaRPr kumimoji="1" lang="ja-JP" altLang="en-US" sz="1100" kern="1200" dirty="0"/>
        </a:p>
      </dsp:txBody>
      <dsp:txXfrm>
        <a:off x="0" y="661182"/>
        <a:ext cx="2664295" cy="248092"/>
      </dsp:txXfrm>
    </dsp:sp>
    <dsp:sp modelId="{5C3220D0-2FA1-4D2E-A19E-1A44075F8DBC}">
      <dsp:nvSpPr>
        <dsp:cNvPr id="0" name=""/>
        <dsp:cNvSpPr/>
      </dsp:nvSpPr>
      <dsp:spPr>
        <a:xfrm>
          <a:off x="0" y="909274"/>
          <a:ext cx="2664295" cy="522174"/>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期待外・関連性弱</a:t>
          </a:r>
          <a:endParaRPr kumimoji="1" lang="ja-JP" altLang="en-US" sz="1800" kern="1200" dirty="0"/>
        </a:p>
      </dsp:txBody>
      <dsp:txXfrm>
        <a:off x="25490" y="934764"/>
        <a:ext cx="2613315" cy="471194"/>
      </dsp:txXfrm>
    </dsp:sp>
    <dsp:sp modelId="{06AAEB29-D4B3-4263-87E1-C90A8F8C07E3}">
      <dsp:nvSpPr>
        <dsp:cNvPr id="0" name=""/>
        <dsp:cNvSpPr/>
      </dsp:nvSpPr>
      <dsp:spPr>
        <a:xfrm>
          <a:off x="0" y="1456151"/>
          <a:ext cx="2664295" cy="5600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591" tIns="13970" rIns="78232" bIns="13970" numCol="1" spcCol="1270" anchor="t" anchorCtr="0">
          <a:noAutofit/>
        </a:bodyPr>
        <a:lstStyle/>
        <a:p>
          <a:pPr marL="57150" lvl="1" indent="-57150" algn="l" defTabSz="488950">
            <a:lnSpc>
              <a:spcPct val="90000"/>
            </a:lnSpc>
            <a:spcBef>
              <a:spcPct val="0"/>
            </a:spcBef>
            <a:spcAft>
              <a:spcPct val="20000"/>
            </a:spcAft>
            <a:buChar char="••"/>
          </a:pPr>
          <a:r>
            <a:rPr kumimoji="1" lang="ja-JP" altLang="en-US" sz="1100" kern="1200" dirty="0" smtClean="0"/>
            <a:t>①</a:t>
          </a:r>
          <a:r>
            <a:rPr lang="ja-JP" altLang="en-US" sz="1100" kern="1200" dirty="0" smtClean="0"/>
            <a:t>ジョージア仲間編</a:t>
          </a:r>
          <a:endParaRPr kumimoji="1" lang="ja-JP" altLang="en-US" sz="1100" kern="1200" dirty="0"/>
        </a:p>
        <a:p>
          <a:pPr marL="57150" lvl="1" indent="-57150" algn="l" defTabSz="488950">
            <a:lnSpc>
              <a:spcPct val="90000"/>
            </a:lnSpc>
            <a:spcBef>
              <a:spcPct val="0"/>
            </a:spcBef>
            <a:spcAft>
              <a:spcPct val="20000"/>
            </a:spcAft>
            <a:buChar char="••"/>
          </a:pPr>
          <a:r>
            <a:rPr kumimoji="1" lang="ja-JP" altLang="en-US" sz="1100" kern="1200" dirty="0" smtClean="0"/>
            <a:t>④</a:t>
          </a:r>
          <a:r>
            <a:rPr lang="en-US" sz="1100" kern="1200" dirty="0" smtClean="0"/>
            <a:t>BOSS</a:t>
          </a:r>
          <a:r>
            <a:rPr lang="ja-JP" sz="1100" kern="1200" dirty="0" smtClean="0"/>
            <a:t>超</a:t>
          </a:r>
          <a:endParaRPr kumimoji="1" lang="ja-JP" altLang="en-US" sz="1100" kern="1200" dirty="0"/>
        </a:p>
        <a:p>
          <a:pPr marL="57150" lvl="1" indent="-57150" algn="l" defTabSz="488950">
            <a:lnSpc>
              <a:spcPct val="90000"/>
            </a:lnSpc>
            <a:spcBef>
              <a:spcPct val="0"/>
            </a:spcBef>
            <a:spcAft>
              <a:spcPct val="20000"/>
            </a:spcAft>
            <a:buChar char="••"/>
          </a:pPr>
          <a:r>
            <a:rPr kumimoji="1" lang="ja-JP" altLang="en-US" sz="1100" kern="1200" dirty="0" smtClean="0"/>
            <a:t>⑩</a:t>
          </a:r>
          <a:r>
            <a:rPr lang="en-US" sz="1100" kern="1200" dirty="0" smtClean="0"/>
            <a:t>BOSS</a:t>
          </a:r>
          <a:r>
            <a:rPr lang="ja-JP" sz="1100" kern="1200" dirty="0" smtClean="0"/>
            <a:t>レインボーマウンテン</a:t>
          </a:r>
          <a:endParaRPr kumimoji="1" lang="ja-JP" altLang="en-US" sz="1100" kern="1200" dirty="0"/>
        </a:p>
      </dsp:txBody>
      <dsp:txXfrm>
        <a:off x="0" y="1456151"/>
        <a:ext cx="2664295" cy="5600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9E2CE8-DA44-4FCB-A28E-3B5988FE839E}">
      <dsp:nvSpPr>
        <dsp:cNvPr id="0" name=""/>
        <dsp:cNvSpPr/>
      </dsp:nvSpPr>
      <dsp:spPr>
        <a:xfrm>
          <a:off x="0" y="0"/>
          <a:ext cx="2664295" cy="43056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期待外・関連性強</a:t>
          </a:r>
          <a:endParaRPr kumimoji="1" lang="ja-JP" altLang="en-US" sz="1800" kern="1200" dirty="0"/>
        </a:p>
      </dsp:txBody>
      <dsp:txXfrm>
        <a:off x="21018" y="21018"/>
        <a:ext cx="2622259" cy="388524"/>
      </dsp:txXfrm>
    </dsp:sp>
    <dsp:sp modelId="{F8170EE8-1B20-4D25-BFFB-52D8A82A5C5E}">
      <dsp:nvSpPr>
        <dsp:cNvPr id="0" name=""/>
        <dsp:cNvSpPr/>
      </dsp:nvSpPr>
      <dsp:spPr>
        <a:xfrm>
          <a:off x="0" y="412585"/>
          <a:ext cx="266429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591" tIns="20320" rIns="113792" bIns="20320" numCol="1" spcCol="1270" anchor="t" anchorCtr="0">
          <a:noAutofit/>
        </a:bodyPr>
        <a:lstStyle/>
        <a:p>
          <a:pPr marL="114300" lvl="1" indent="-114300" algn="l" defTabSz="533400">
            <a:lnSpc>
              <a:spcPct val="90000"/>
            </a:lnSpc>
            <a:spcBef>
              <a:spcPct val="0"/>
            </a:spcBef>
            <a:spcAft>
              <a:spcPct val="20000"/>
            </a:spcAft>
            <a:buChar char="••"/>
          </a:pPr>
          <a:r>
            <a:rPr kumimoji="1" lang="ja-JP" altLang="en-US" sz="1200" kern="1200" dirty="0" smtClean="0"/>
            <a:t>②</a:t>
          </a:r>
          <a:r>
            <a:rPr lang="en-US" sz="1200" kern="1200" dirty="0" smtClean="0"/>
            <a:t>BOSS</a:t>
          </a:r>
          <a:r>
            <a:rPr lang="ja-JP" sz="1200" kern="1200" dirty="0" smtClean="0"/>
            <a:t>ハーフ＆ハー</a:t>
          </a:r>
          <a:r>
            <a:rPr lang="ja-JP" altLang="en-US" sz="1200" kern="1200" dirty="0" smtClean="0"/>
            <a:t>フ</a:t>
          </a:r>
          <a:endParaRPr kumimoji="1" lang="ja-JP" altLang="en-US" sz="1200" kern="1200" dirty="0"/>
        </a:p>
        <a:p>
          <a:pPr marL="114300" lvl="1" indent="-114300" algn="l" defTabSz="533400">
            <a:lnSpc>
              <a:spcPct val="90000"/>
            </a:lnSpc>
            <a:spcBef>
              <a:spcPct val="0"/>
            </a:spcBef>
            <a:spcAft>
              <a:spcPct val="20000"/>
            </a:spcAft>
            <a:buChar char="••"/>
          </a:pPr>
          <a:r>
            <a:rPr kumimoji="1" lang="ja-JP" altLang="en-US" sz="1200" kern="1200" dirty="0" smtClean="0"/>
            <a:t>⑦</a:t>
          </a:r>
          <a:r>
            <a:rPr lang="en-US" sz="1200" kern="1200" dirty="0" smtClean="0"/>
            <a:t>BOSS</a:t>
          </a:r>
          <a:r>
            <a:rPr lang="ja-JP" sz="1200" kern="1200" dirty="0" smtClean="0"/>
            <a:t>贅沢微糖</a:t>
          </a:r>
          <a:endParaRPr kumimoji="1" lang="ja-JP" altLang="en-US" sz="1200" kern="1200" dirty="0"/>
        </a:p>
      </dsp:txBody>
      <dsp:txXfrm>
        <a:off x="0" y="412585"/>
        <a:ext cx="2664295" cy="414000"/>
      </dsp:txXfrm>
    </dsp:sp>
    <dsp:sp modelId="{5C3220D0-2FA1-4D2E-A19E-1A44075F8DBC}">
      <dsp:nvSpPr>
        <dsp:cNvPr id="0" name=""/>
        <dsp:cNvSpPr/>
      </dsp:nvSpPr>
      <dsp:spPr>
        <a:xfrm>
          <a:off x="0" y="940668"/>
          <a:ext cx="2664295" cy="430560"/>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kumimoji="1" lang="ja-JP" altLang="en-US" sz="1800" kern="1200" dirty="0" smtClean="0"/>
            <a:t>期待内・関連性強</a:t>
          </a:r>
          <a:endParaRPr kumimoji="1" lang="ja-JP" altLang="en-US" sz="1800" kern="1200" dirty="0"/>
        </a:p>
      </dsp:txBody>
      <dsp:txXfrm>
        <a:off x="21018" y="961686"/>
        <a:ext cx="2622259" cy="388524"/>
      </dsp:txXfrm>
    </dsp:sp>
    <dsp:sp modelId="{06AAEB29-D4B3-4263-87E1-C90A8F8C07E3}">
      <dsp:nvSpPr>
        <dsp:cNvPr id="0" name=""/>
        <dsp:cNvSpPr/>
      </dsp:nvSpPr>
      <dsp:spPr>
        <a:xfrm>
          <a:off x="0" y="1332240"/>
          <a:ext cx="2664295" cy="828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4591" tIns="20320" rIns="113792" bIns="20320" numCol="1" spcCol="1270" anchor="t" anchorCtr="0">
          <a:noAutofit/>
        </a:bodyPr>
        <a:lstStyle/>
        <a:p>
          <a:pPr marL="114300" lvl="1" indent="-114300" algn="l" defTabSz="533400">
            <a:lnSpc>
              <a:spcPct val="90000"/>
            </a:lnSpc>
            <a:spcBef>
              <a:spcPct val="0"/>
            </a:spcBef>
            <a:spcAft>
              <a:spcPct val="20000"/>
            </a:spcAft>
            <a:buChar char="••"/>
          </a:pPr>
          <a:r>
            <a:rPr kumimoji="1" lang="ja-JP" altLang="en-US" sz="1200" kern="1200" dirty="0" smtClean="0"/>
            <a:t>⑤</a:t>
          </a:r>
          <a:r>
            <a:rPr lang="en-US" sz="1200" kern="1200" dirty="0" err="1" smtClean="0"/>
            <a:t>DyDo</a:t>
          </a:r>
          <a:r>
            <a:rPr lang="en-US" sz="1200" kern="1200" dirty="0" smtClean="0"/>
            <a:t> </a:t>
          </a:r>
          <a:r>
            <a:rPr lang="ja-JP" altLang="en-US" sz="1200" kern="1200" dirty="0" smtClean="0"/>
            <a:t>ブレンド</a:t>
          </a:r>
          <a:endParaRPr kumimoji="1" lang="ja-JP" altLang="en-US" sz="1200" kern="1200" dirty="0"/>
        </a:p>
        <a:p>
          <a:pPr marL="114300" lvl="1" indent="-114300" algn="l" defTabSz="533400">
            <a:lnSpc>
              <a:spcPct val="90000"/>
            </a:lnSpc>
            <a:spcBef>
              <a:spcPct val="0"/>
            </a:spcBef>
            <a:spcAft>
              <a:spcPct val="20000"/>
            </a:spcAft>
            <a:buChar char="••"/>
          </a:pPr>
          <a:r>
            <a:rPr kumimoji="1" lang="ja-JP" altLang="en-US" sz="1200" kern="1200" dirty="0" smtClean="0"/>
            <a:t>⑥</a:t>
          </a:r>
          <a:r>
            <a:rPr lang="en-US" sz="1200" kern="1200" dirty="0" smtClean="0"/>
            <a:t>Roots</a:t>
          </a:r>
          <a:endParaRPr kumimoji="1" lang="ja-JP" altLang="en-US" sz="1200" kern="1200" dirty="0"/>
        </a:p>
        <a:p>
          <a:pPr marL="114300" lvl="1" indent="-114300" algn="l" defTabSz="533400">
            <a:lnSpc>
              <a:spcPct val="90000"/>
            </a:lnSpc>
            <a:spcBef>
              <a:spcPct val="0"/>
            </a:spcBef>
            <a:spcAft>
              <a:spcPct val="20000"/>
            </a:spcAft>
            <a:buChar char="••"/>
          </a:pPr>
          <a:r>
            <a:rPr kumimoji="1" lang="ja-JP" altLang="en-US" sz="1200" kern="1200" dirty="0" smtClean="0"/>
            <a:t>⑧</a:t>
          </a:r>
          <a:r>
            <a:rPr lang="ja-JP" altLang="en-US" sz="1200" kern="1200" dirty="0" smtClean="0"/>
            <a:t>ジョージアヴィンテージ</a:t>
          </a:r>
          <a:endParaRPr kumimoji="1" lang="ja-JP" altLang="en-US" sz="1200" kern="1200" dirty="0"/>
        </a:p>
        <a:p>
          <a:pPr marL="114300" lvl="1" indent="-114300" algn="l" defTabSz="533400">
            <a:lnSpc>
              <a:spcPct val="90000"/>
            </a:lnSpc>
            <a:spcBef>
              <a:spcPct val="0"/>
            </a:spcBef>
            <a:spcAft>
              <a:spcPct val="20000"/>
            </a:spcAft>
            <a:buChar char="••"/>
          </a:pPr>
          <a:r>
            <a:rPr kumimoji="1" lang="ja-JP" altLang="en-US" sz="1200" kern="1200" dirty="0" smtClean="0"/>
            <a:t>⑨</a:t>
          </a:r>
          <a:r>
            <a:rPr lang="en-US" sz="1200" kern="1200" dirty="0" smtClean="0"/>
            <a:t>WANDA</a:t>
          </a:r>
          <a:r>
            <a:rPr lang="ja-JP" sz="1200" kern="1200" dirty="0" smtClean="0"/>
            <a:t>モーニングショット</a:t>
          </a:r>
          <a:endParaRPr kumimoji="1" lang="ja-JP" altLang="en-US" sz="1200" kern="1200" dirty="0"/>
        </a:p>
      </dsp:txBody>
      <dsp:txXfrm>
        <a:off x="0" y="1332240"/>
        <a:ext cx="2664295" cy="828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cdr:x>
      <cdr:y>0</cdr:y>
    </cdr:from>
    <cdr:to>
      <cdr:x>0.06475</cdr:x>
      <cdr:y>0.08474</cdr:y>
    </cdr:to>
    <cdr:sp macro="" textlink="">
      <cdr:nvSpPr>
        <cdr:cNvPr id="3" name="テキスト ボックス 2"/>
        <cdr:cNvSpPr txBox="1"/>
      </cdr:nvSpPr>
      <cdr:spPr>
        <a:xfrm xmlns:a="http://schemas.openxmlformats.org/drawingml/2006/main">
          <a:off x="0" y="0"/>
          <a:ext cx="373002" cy="347811"/>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l"/>
          <a:r>
            <a:rPr lang="en-US" altLang="ja-JP" sz="1800" dirty="0"/>
            <a:t>(</a:t>
          </a:r>
          <a:r>
            <a:rPr lang="ja-JP" altLang="en-US" sz="1800" dirty="0"/>
            <a:t>内</a:t>
          </a:r>
          <a:r>
            <a:rPr lang="en-US" altLang="ja-JP" sz="1800" dirty="0"/>
            <a:t>)</a:t>
          </a:r>
          <a:endParaRPr lang="ja-JP" altLang="en-US" sz="1800" dirty="0"/>
        </a:p>
      </cdr:txBody>
    </cdr:sp>
  </cdr:relSizeAnchor>
  <cdr:relSizeAnchor xmlns:cdr="http://schemas.openxmlformats.org/drawingml/2006/chartDrawing">
    <cdr:from>
      <cdr:x>0</cdr:x>
      <cdr:y>0.80702</cdr:y>
    </cdr:from>
    <cdr:to>
      <cdr:x>0.06475</cdr:x>
      <cdr:y>0.89176</cdr:y>
    </cdr:to>
    <cdr:sp macro="" textlink="">
      <cdr:nvSpPr>
        <cdr:cNvPr id="4" name="テキスト ボックス 1"/>
        <cdr:cNvSpPr txBox="1"/>
      </cdr:nvSpPr>
      <cdr:spPr>
        <a:xfrm xmlns:a="http://schemas.openxmlformats.org/drawingml/2006/main">
          <a:off x="0" y="3312368"/>
          <a:ext cx="373002" cy="34781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1800" dirty="0"/>
            <a:t>(</a:t>
          </a:r>
          <a:r>
            <a:rPr lang="ja-JP" altLang="en-US" sz="1800" dirty="0"/>
            <a:t>外</a:t>
          </a:r>
          <a:r>
            <a:rPr lang="en-US" altLang="ja-JP" sz="1800" dirty="0"/>
            <a:t>)</a:t>
          </a:r>
          <a:endParaRPr lang="ja-JP" altLang="en-US" sz="1800" dirty="0"/>
        </a:p>
      </cdr:txBody>
    </cdr:sp>
  </cdr:relSizeAnchor>
  <cdr:relSizeAnchor xmlns:cdr="http://schemas.openxmlformats.org/drawingml/2006/chartDrawing">
    <cdr:from>
      <cdr:x>0.0625</cdr:x>
      <cdr:y>0.91228</cdr:y>
    </cdr:from>
    <cdr:to>
      <cdr:x>0.12724</cdr:x>
      <cdr:y>0.99701</cdr:y>
    </cdr:to>
    <cdr:sp macro="" textlink="">
      <cdr:nvSpPr>
        <cdr:cNvPr id="5" name="テキスト ボックス 1"/>
        <cdr:cNvSpPr txBox="1"/>
      </cdr:nvSpPr>
      <cdr:spPr>
        <a:xfrm xmlns:a="http://schemas.openxmlformats.org/drawingml/2006/main">
          <a:off x="360040" y="3744416"/>
          <a:ext cx="372944" cy="34777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altLang="ja-JP" sz="1800"/>
            <a:t>(</a:t>
          </a:r>
          <a:r>
            <a:rPr lang="ja-JP" altLang="en-US" sz="1800"/>
            <a:t>弱</a:t>
          </a:r>
          <a:r>
            <a:rPr lang="en-US" altLang="ja-JP" sz="1800"/>
            <a:t>)</a:t>
          </a:r>
          <a:endParaRPr lang="ja-JP" altLang="en-US" sz="1800"/>
        </a:p>
      </cdr:txBody>
    </cdr:sp>
  </cdr:relSizeAnchor>
  <cdr:relSizeAnchor xmlns:cdr="http://schemas.openxmlformats.org/drawingml/2006/chartDrawing">
    <cdr:from>
      <cdr:x>0.91221</cdr:x>
      <cdr:y>0.90588</cdr:y>
    </cdr:from>
    <cdr:to>
      <cdr:x>0.97696</cdr:x>
      <cdr:y>0.99062</cdr:y>
    </cdr:to>
    <cdr:sp macro="" textlink="">
      <cdr:nvSpPr>
        <cdr:cNvPr id="6" name="テキスト ボックス 1"/>
        <cdr:cNvSpPr txBox="1"/>
      </cdr:nvSpPr>
      <cdr:spPr>
        <a:xfrm xmlns:a="http://schemas.openxmlformats.org/drawingml/2006/main">
          <a:off x="7189107" y="5091339"/>
          <a:ext cx="510267" cy="47625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altLang="ja-JP" sz="1800"/>
            <a:t>(</a:t>
          </a:r>
          <a:r>
            <a:rPr lang="ja-JP" altLang="en-US" sz="1800"/>
            <a:t>強</a:t>
          </a:r>
          <a:r>
            <a:rPr lang="en-US" altLang="ja-JP" sz="1800"/>
            <a:t>)</a:t>
          </a:r>
          <a:endParaRPr lang="ja-JP" altLang="en-US" sz="18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7287CD3-B452-4917-9B1C-BC49A31348E4}" type="datetimeFigureOut">
              <a:rPr kumimoji="1" lang="ja-JP" altLang="en-US" smtClean="0"/>
              <a:pPr/>
              <a:t>12/12/19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AEAD7E-996E-4EBF-A28E-CDE84C862367}" type="slidenum">
              <a:rPr kumimoji="1" lang="ja-JP" altLang="en-US" smtClean="0"/>
              <a:pPr/>
              <a:t>‹#›</a:t>
            </a:fld>
            <a:endParaRPr kumimoji="1" lang="ja-JP" altLang="en-US"/>
          </a:p>
        </p:txBody>
      </p:sp>
    </p:spTree>
    <p:extLst>
      <p:ext uri="{BB962C8B-B14F-4D97-AF65-F5344CB8AC3E}">
        <p14:creationId xmlns:p14="http://schemas.microsoft.com/office/powerpoint/2010/main" val="33433536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36DA92-4DE2-4A21-98F2-4D9459F35CA5}" type="slidenum">
              <a:rPr kumimoji="1" lang="ja-JP" altLang="en-US" smtClean="0"/>
              <a:pPr/>
              <a:t>4</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変更</a:t>
            </a:r>
            <a:endParaRPr kumimoji="1" lang="ja-JP" altLang="en-US" dirty="0"/>
          </a:p>
        </p:txBody>
      </p:sp>
      <p:sp>
        <p:nvSpPr>
          <p:cNvPr id="4" name="スライド番号プレースホルダ 3"/>
          <p:cNvSpPr>
            <a:spLocks noGrp="1"/>
          </p:cNvSpPr>
          <p:nvPr>
            <p:ph type="sldNum" sz="quarter" idx="10"/>
          </p:nvPr>
        </p:nvSpPr>
        <p:spPr/>
        <p:txBody>
          <a:bodyPr/>
          <a:lstStyle/>
          <a:p>
            <a:fld id="{BF36DA92-4DE2-4A21-98F2-4D9459F35CA5}" type="slidenum">
              <a:rPr kumimoji="1" lang="ja-JP" altLang="en-US" smtClean="0"/>
              <a:pPr/>
              <a:t>37</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F36DA92-4DE2-4A21-98F2-4D9459F35CA5}" type="slidenum">
              <a:rPr kumimoji="1" lang="ja-JP" altLang="en-US" smtClean="0"/>
              <a:pPr/>
              <a:t>38</a:t>
            </a:fld>
            <a:endParaRPr kumimoji="1" lang="ja-JP" altLang="en-US"/>
          </a:p>
        </p:txBody>
      </p:sp>
    </p:spTree>
    <p:extLst>
      <p:ext uri="{BB962C8B-B14F-4D97-AF65-F5344CB8AC3E}">
        <p14:creationId xmlns:p14="http://schemas.microsoft.com/office/powerpoint/2010/main" val="42039129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F36DA92-4DE2-4A21-98F2-4D9459F35CA5}" type="slidenum">
              <a:rPr kumimoji="1" lang="ja-JP" altLang="en-US" smtClean="0"/>
              <a:pPr/>
              <a:t>39</a:t>
            </a:fld>
            <a:endParaRPr kumimoji="1" lang="ja-JP" altLang="en-US"/>
          </a:p>
        </p:txBody>
      </p:sp>
    </p:spTree>
    <p:extLst>
      <p:ext uri="{BB962C8B-B14F-4D97-AF65-F5344CB8AC3E}">
        <p14:creationId xmlns:p14="http://schemas.microsoft.com/office/powerpoint/2010/main" val="4203912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36DA92-4DE2-4A21-98F2-4D9459F35CA5}" type="slidenum">
              <a:rPr kumimoji="1" lang="ja-JP" altLang="en-US" smtClean="0"/>
              <a:pPr/>
              <a:t>9</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65584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p>
        </p:txBody>
      </p:sp>
      <p:sp>
        <p:nvSpPr>
          <p:cNvPr id="4" name="スライド番号プレースホルダ 3"/>
          <p:cNvSpPr>
            <a:spLocks noGrp="1"/>
          </p:cNvSpPr>
          <p:nvPr>
            <p:ph type="sldNum" sz="quarter" idx="10"/>
          </p:nvPr>
        </p:nvSpPr>
        <p:spPr/>
        <p:txBody>
          <a:bodyPr/>
          <a:lstStyle/>
          <a:p>
            <a:fld id="{BF36DA92-4DE2-4A21-98F2-4D9459F35CA5}" type="slidenum">
              <a:rPr kumimoji="1" lang="ja-JP" altLang="en-US" smtClean="0"/>
              <a:pPr/>
              <a:t>11</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36DA92-4DE2-4A21-98F2-4D9459F35CA5}" type="slidenum">
              <a:rPr kumimoji="1" lang="ja-JP" altLang="en-US" smtClean="0"/>
              <a:pPr/>
              <a:t>16</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F36DA92-4DE2-4A21-98F2-4D9459F35CA5}" type="slidenum">
              <a:rPr kumimoji="1" lang="ja-JP" altLang="en-US" smtClean="0"/>
              <a:pPr/>
              <a:t>17</a:t>
            </a:fld>
            <a:endParaRPr kumimoji="1" lang="ja-JP" altLang="en-US"/>
          </a:p>
        </p:txBody>
      </p:sp>
    </p:spTree>
    <p:extLst>
      <p:ext uri="{BB962C8B-B14F-4D97-AF65-F5344CB8AC3E}">
        <p14:creationId xmlns:p14="http://schemas.microsoft.com/office/powerpoint/2010/main" val="2798990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F36DA92-4DE2-4A21-98F2-4D9459F35CA5}" type="slidenum">
              <a:rPr kumimoji="1" lang="ja-JP" altLang="en-US" smtClean="0"/>
              <a:pPr/>
              <a:t>22</a:t>
            </a:fld>
            <a:endParaRPr kumimoji="1" lang="ja-JP" altLang="en-US"/>
          </a:p>
        </p:txBody>
      </p:sp>
    </p:spTree>
    <p:extLst>
      <p:ext uri="{BB962C8B-B14F-4D97-AF65-F5344CB8AC3E}">
        <p14:creationId xmlns:p14="http://schemas.microsoft.com/office/powerpoint/2010/main" val="2798990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7CD59283-95E2-4F9E-9B75-2E86BACB3ECA}" type="slidenum">
              <a:rPr kumimoji="1" lang="ja-JP" altLang="en-US" smtClean="0"/>
              <a:pPr/>
              <a:t>24</a:t>
            </a:fld>
            <a:endParaRPr kumimoji="1" lang="ja-JP" altLang="en-US"/>
          </a:p>
        </p:txBody>
      </p:sp>
    </p:spTree>
    <p:extLst>
      <p:ext uri="{BB962C8B-B14F-4D97-AF65-F5344CB8AC3E}">
        <p14:creationId xmlns:p14="http://schemas.microsoft.com/office/powerpoint/2010/main" val="1566787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BF36DA92-4DE2-4A21-98F2-4D9459F35CA5}" type="slidenum">
              <a:rPr kumimoji="1" lang="ja-JP" altLang="en-US" smtClean="0"/>
              <a:pPr/>
              <a:t>35</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smtClean="0"/>
              <a:t>マスタ サブタイトルの書式設定</a:t>
            </a:r>
            <a:endParaRPr kumimoji="1" lang="ja-JP" altLang="en-US" dirty="0"/>
          </a:p>
        </p:txBody>
      </p:sp>
      <p:sp>
        <p:nvSpPr>
          <p:cNvPr id="4" name="日付プレースホルダ 3"/>
          <p:cNvSpPr>
            <a:spLocks noGrp="1"/>
          </p:cNvSpPr>
          <p:nvPr>
            <p:ph type="dt" sz="half" idx="10"/>
          </p:nvPr>
        </p:nvSpPr>
        <p:spPr/>
        <p:txBody>
          <a:bodyPr/>
          <a:lstStyle/>
          <a:p>
            <a:fld id="{A7C68F17-E1BF-4F14-8C9F-F4A558995982}" type="datetime1">
              <a:rPr kumimoji="1" lang="ja-JP" altLang="en-US" smtClean="0"/>
              <a:pPr/>
              <a:t>12/12/19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6" name="スライド番号プレースホルダ 5"/>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BE51E70-380F-421A-8C84-EA594450015A}" type="datetime1">
              <a:rPr kumimoji="1" lang="ja-JP" altLang="en-US" smtClean="0"/>
              <a:pPr/>
              <a:t>12/12/19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7" name="スライド番号プレースホルダ 6"/>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2CB67BC-107C-4648-8D93-A808F36FE98C}" type="datetime1">
              <a:rPr kumimoji="1" lang="ja-JP" altLang="en-US" smtClean="0"/>
              <a:pPr/>
              <a:t>12/12/19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6" name="スライド番号プレースホルダ 5"/>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8ED0B3C-8A96-4E95-8EE4-A5F7772020F6}" type="datetime1">
              <a:rPr kumimoji="1" lang="ja-JP" altLang="en-US" smtClean="0"/>
              <a:pPr/>
              <a:t>12/12/19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6" name="スライド番号プレースホルダ 5"/>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smtClean="0"/>
              <a:t>マスタ サブタイトルの書式設定</a:t>
            </a:r>
            <a:endParaRPr kumimoji="1" lang="ja-JP" altLang="en-US" dirty="0"/>
          </a:p>
        </p:txBody>
      </p:sp>
      <p:sp>
        <p:nvSpPr>
          <p:cNvPr id="4" name="日付プレースホルダ 3"/>
          <p:cNvSpPr>
            <a:spLocks noGrp="1"/>
          </p:cNvSpPr>
          <p:nvPr>
            <p:ph type="dt" sz="half" idx="10"/>
          </p:nvPr>
        </p:nvSpPr>
        <p:spPr/>
        <p:txBody>
          <a:bodyPr/>
          <a:lstStyle/>
          <a:p>
            <a:fld id="{47E09BFD-E5C6-4651-8D66-0F3651504765}" type="datetime1">
              <a:rPr kumimoji="1" lang="ja-JP" altLang="en-US" smtClean="0"/>
              <a:pPr/>
              <a:t>12/12/19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6" name="スライド番号プレースホルダ 5"/>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
        <p:nvSpPr>
          <p:cNvPr id="8" name="フローチャート : 結合子 7"/>
          <p:cNvSpPr/>
          <p:nvPr userDrawn="1"/>
        </p:nvSpPr>
        <p:spPr>
          <a:xfrm>
            <a:off x="7380312" y="6597352"/>
            <a:ext cx="144016" cy="169168"/>
          </a:xfrm>
          <a:prstGeom prst="flowChartConnector">
            <a:avLst/>
          </a:prstGeom>
          <a:solidFill>
            <a:schemeClr val="bg1">
              <a:lumMod val="6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フローチャート : 結合子 8"/>
          <p:cNvSpPr/>
          <p:nvPr userDrawn="1"/>
        </p:nvSpPr>
        <p:spPr>
          <a:xfrm>
            <a:off x="7812360" y="6597352"/>
            <a:ext cx="144016" cy="169168"/>
          </a:xfrm>
          <a:prstGeom prst="flowChartConnector">
            <a:avLst/>
          </a:prstGeom>
          <a:solidFill>
            <a:schemeClr val="bg1">
              <a:lumMod val="6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009A0F5-0F33-4C9F-8D4F-255A810FA248}" type="datetime1">
              <a:rPr kumimoji="1" lang="ja-JP" altLang="en-US" smtClean="0"/>
              <a:pPr/>
              <a:t>12/12/19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6" name="スライド番号プレースホルダ 5"/>
          <p:cNvSpPr>
            <a:spLocks noGrp="1"/>
          </p:cNvSpPr>
          <p:nvPr>
            <p:ph type="sldNum" sz="quarter" idx="12"/>
          </p:nvPr>
        </p:nvSpPr>
        <p:spPr/>
        <p:txBody>
          <a:bodyPr/>
          <a:lstStyle/>
          <a:p>
            <a:fld id="{6CB8DBF8-AEA1-45A7-BC50-18DB5DAF0577}" type="slidenum">
              <a:rPr kumimoji="1" lang="ja-JP" altLang="en-US" smtClean="0"/>
              <a:pPr/>
              <a:t>‹#›</a:t>
            </a:fld>
            <a:endParaRPr kumimoji="1" lang="ja-JP" altLang="en-US" dirty="0"/>
          </a:p>
        </p:txBody>
      </p:sp>
      <p:cxnSp>
        <p:nvCxnSpPr>
          <p:cNvPr id="8" name="直線コネクタ 7"/>
          <p:cNvCxnSpPr/>
          <p:nvPr userDrawn="1"/>
        </p:nvCxnSpPr>
        <p:spPr>
          <a:xfrm>
            <a:off x="323528" y="1412776"/>
            <a:ext cx="8496944" cy="0"/>
          </a:xfrm>
          <a:prstGeom prst="line">
            <a:avLst/>
          </a:prstGeom>
          <a:ln w="101600" cmpd="thinThick">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175248DB-38CA-4434-8564-43839C91B8DF}" type="datetime1">
              <a:rPr kumimoji="1" lang="ja-JP" altLang="en-US" smtClean="0"/>
              <a:pPr/>
              <a:t>12/12/19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6" name="スライド番号プレースホルダ 5"/>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C22676B2-F70E-4ABC-A361-D4981F3EE835}" type="datetime1">
              <a:rPr kumimoji="1" lang="ja-JP" altLang="en-US" smtClean="0"/>
              <a:pPr/>
              <a:t>12/12/19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7" name="スライド番号プレースホルダ 6"/>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cxnSp>
        <p:nvCxnSpPr>
          <p:cNvPr id="8" name="直線コネクタ 7"/>
          <p:cNvCxnSpPr/>
          <p:nvPr userDrawn="1"/>
        </p:nvCxnSpPr>
        <p:spPr>
          <a:xfrm>
            <a:off x="323528" y="1412776"/>
            <a:ext cx="8496944" cy="0"/>
          </a:xfrm>
          <a:prstGeom prst="line">
            <a:avLst/>
          </a:prstGeom>
          <a:ln w="101600" cmpd="thinThick">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C1FDEB56-7068-4668-B8BE-CAE071BE9C02}" type="datetime1">
              <a:rPr kumimoji="1" lang="ja-JP" altLang="en-US" smtClean="0"/>
              <a:pPr/>
              <a:t>12/12/19</a:t>
            </a:fld>
            <a:endParaRPr kumimoji="1" lang="ja-JP" altLang="en-US"/>
          </a:p>
        </p:txBody>
      </p:sp>
      <p:sp>
        <p:nvSpPr>
          <p:cNvPr id="8" name="フッター プレースホルダ 7"/>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9" name="スライド番号プレースホルダ 8"/>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CBBC2D61-8CFF-4320-941F-AB924B8C3162}" type="datetime1">
              <a:rPr kumimoji="1" lang="ja-JP" altLang="en-US" smtClean="0"/>
              <a:pPr/>
              <a:t>12/12/19</a:t>
            </a:fld>
            <a:endParaRPr kumimoji="1" lang="ja-JP" altLang="en-US"/>
          </a:p>
        </p:txBody>
      </p:sp>
      <p:sp>
        <p:nvSpPr>
          <p:cNvPr id="4" name="フッター プレースホルダ 3"/>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5" name="スライド番号プレースホルダ 4"/>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BB0091C-675E-44B2-9413-E4677E130329}" type="datetime1">
              <a:rPr kumimoji="1" lang="ja-JP" altLang="en-US" smtClean="0"/>
              <a:pPr/>
              <a:t>12/12/19</a:t>
            </a:fld>
            <a:endParaRPr kumimoji="1" lang="ja-JP" altLang="en-US"/>
          </a:p>
        </p:txBody>
      </p:sp>
      <p:sp>
        <p:nvSpPr>
          <p:cNvPr id="3" name="フッター プレースホルダ 2"/>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4" name="スライド番号プレースホルダ 3"/>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0D5C1B7A-11D1-46E1-8EF2-86B857CBE4D2}" type="datetime1">
              <a:rPr kumimoji="1" lang="ja-JP" altLang="en-US" smtClean="0"/>
              <a:pPr/>
              <a:t>12/12/19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7" name="スライド番号プレースホルダ 6"/>
          <p:cNvSpPr>
            <a:spLocks noGrp="1"/>
          </p:cNvSpPr>
          <p:nvPr>
            <p:ph type="sldNum" sz="quarter" idx="12"/>
          </p:nvPr>
        </p:nvSpPr>
        <p:spPr/>
        <p:txBody>
          <a:bodyPr/>
          <a:lstStyle/>
          <a:p>
            <a:fld id="{6CB8DBF8-AEA1-45A7-BC50-18DB5DAF057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7" name="角丸四角形 6"/>
          <p:cNvSpPr/>
          <p:nvPr userDrawn="1"/>
        </p:nvSpPr>
        <p:spPr>
          <a:xfrm>
            <a:off x="179512" y="188640"/>
            <a:ext cx="8784976" cy="6336704"/>
          </a:xfrm>
          <a:prstGeom prst="roundRect">
            <a:avLst>
              <a:gd name="adj" fmla="val 9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dirty="0" smtClean="0"/>
              <a:t>マスタ タイトルの書式設定</a:t>
            </a:r>
            <a:endParaRPr kumimoji="1" lang="ja-JP" altLang="en-US" dirty="0"/>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520259"/>
            <a:ext cx="2133600" cy="365125"/>
          </a:xfrm>
          <a:prstGeom prst="rect">
            <a:avLst/>
          </a:prstGeom>
          <a:ln>
            <a:noFill/>
          </a:ln>
        </p:spPr>
        <p:txBody>
          <a:bodyPr vert="horz" lIns="91440" tIns="45720" rIns="91440" bIns="45720" rtlCol="0" anchor="ctr"/>
          <a:lstStyle>
            <a:lvl1pPr algn="l">
              <a:defRPr sz="1200">
                <a:solidFill>
                  <a:schemeClr val="bg1"/>
                </a:solidFill>
              </a:defRPr>
            </a:lvl1pPr>
          </a:lstStyle>
          <a:p>
            <a:fld id="{3EFD41BC-BCD9-4919-99BB-1039CC684CB3}" type="datetime1">
              <a:rPr lang="ja-JP" altLang="en-US" smtClean="0"/>
              <a:pPr/>
              <a:t>12/12/19</a:t>
            </a:fld>
            <a:endParaRPr lang="ja-JP" altLang="en-US" dirty="0"/>
          </a:p>
        </p:txBody>
      </p:sp>
      <p:sp>
        <p:nvSpPr>
          <p:cNvPr id="5" name="フッター プレースホルダ 4"/>
          <p:cNvSpPr>
            <a:spLocks noGrp="1"/>
          </p:cNvSpPr>
          <p:nvPr>
            <p:ph type="ftr" sz="quarter" idx="3"/>
          </p:nvPr>
        </p:nvSpPr>
        <p:spPr>
          <a:xfrm>
            <a:off x="3124200" y="6520259"/>
            <a:ext cx="2895600" cy="365125"/>
          </a:xfrm>
          <a:prstGeom prst="rect">
            <a:avLst/>
          </a:prstGeom>
        </p:spPr>
        <p:txBody>
          <a:bodyPr vert="horz" lIns="91440" tIns="45720" rIns="91440" bIns="45720" rtlCol="0" anchor="ctr"/>
          <a:lstStyle>
            <a:lvl1pPr algn="ctr">
              <a:defRPr sz="1200">
                <a:solidFill>
                  <a:schemeClr val="bg1"/>
                </a:solidFill>
              </a:defRPr>
            </a:lvl1pPr>
          </a:lstStyle>
          <a:p>
            <a:r>
              <a:rPr lang="ja-JP" altLang="en-US" dirty="0" smtClean="0"/>
              <a:t>土橋ゼミ　</a:t>
            </a:r>
            <a:r>
              <a:rPr lang="en-US" altLang="ja-JP" dirty="0" smtClean="0"/>
              <a:t>CM</a:t>
            </a:r>
            <a:r>
              <a:rPr lang="ja-JP" altLang="en-US" dirty="0" smtClean="0"/>
              <a:t>班</a:t>
            </a:r>
            <a:endParaRPr lang="ja-JP" altLang="en-US" dirty="0"/>
          </a:p>
        </p:txBody>
      </p:sp>
      <p:sp>
        <p:nvSpPr>
          <p:cNvPr id="6" name="スライド番号プレースホルダ 5"/>
          <p:cNvSpPr>
            <a:spLocks noGrp="1"/>
          </p:cNvSpPr>
          <p:nvPr>
            <p:ph type="sldNum" sz="quarter" idx="4"/>
          </p:nvPr>
        </p:nvSpPr>
        <p:spPr>
          <a:xfrm>
            <a:off x="6588224" y="327571"/>
            <a:ext cx="2133600" cy="365125"/>
          </a:xfrm>
          <a:prstGeom prst="rect">
            <a:avLst/>
          </a:prstGeom>
        </p:spPr>
        <p:txBody>
          <a:bodyPr vert="horz" lIns="91440" tIns="45720" rIns="91440" bIns="45720" rtlCol="0" anchor="ctr"/>
          <a:lstStyle>
            <a:lvl1pPr algn="r">
              <a:defRPr sz="3000">
                <a:solidFill>
                  <a:schemeClr val="tx1"/>
                </a:solidFill>
                <a:latin typeface="HG丸ｺﾞｼｯｸM-PRO" pitchFamily="50" charset="-128"/>
                <a:ea typeface="HG丸ｺﾞｼｯｸM-PRO" pitchFamily="50" charset="-128"/>
              </a:defRPr>
            </a:lvl1pPr>
          </a:lstStyle>
          <a:p>
            <a:fld id="{6CB8DBF8-AEA1-45A7-BC50-18DB5DAF0577}" type="slidenum">
              <a:rPr lang="ja-JP" altLang="en-US" smtClean="0"/>
              <a:pPr/>
              <a:t>‹#›</a:t>
            </a:fld>
            <a:endParaRPr lang="ja-JP" altLang="en-US" dirty="0"/>
          </a:p>
        </p:txBody>
      </p:sp>
      <p:sp>
        <p:nvSpPr>
          <p:cNvPr id="8" name="フローチャート : 結合子 7"/>
          <p:cNvSpPr/>
          <p:nvPr userDrawn="1"/>
        </p:nvSpPr>
        <p:spPr>
          <a:xfrm>
            <a:off x="1043608" y="6597352"/>
            <a:ext cx="144016" cy="169168"/>
          </a:xfrm>
          <a:prstGeom prst="flowChartConnector">
            <a:avLst/>
          </a:prstGeom>
          <a:solidFill>
            <a:srgbClr val="92D05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p>
        </p:txBody>
      </p:sp>
      <p:sp>
        <p:nvSpPr>
          <p:cNvPr id="9" name="フローチャート : 結合子 8"/>
          <p:cNvSpPr/>
          <p:nvPr userDrawn="1"/>
        </p:nvSpPr>
        <p:spPr>
          <a:xfrm>
            <a:off x="7380312" y="6597352"/>
            <a:ext cx="144016" cy="169168"/>
          </a:xfrm>
          <a:prstGeom prst="flowChartConnector">
            <a:avLst/>
          </a:prstGeom>
          <a:solidFill>
            <a:schemeClr val="bg1">
              <a:lumMod val="6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フローチャート : 結合子 9"/>
          <p:cNvSpPr/>
          <p:nvPr userDrawn="1"/>
        </p:nvSpPr>
        <p:spPr>
          <a:xfrm>
            <a:off x="7812360" y="6597352"/>
            <a:ext cx="144016" cy="169168"/>
          </a:xfrm>
          <a:prstGeom prst="flowChartConnector">
            <a:avLst/>
          </a:prstGeom>
          <a:solidFill>
            <a:schemeClr val="bg1">
              <a:lumMod val="6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ローチャート : 結合子 10"/>
          <p:cNvSpPr/>
          <p:nvPr userDrawn="1"/>
        </p:nvSpPr>
        <p:spPr>
          <a:xfrm>
            <a:off x="8244408" y="6597352"/>
            <a:ext cx="144016" cy="169168"/>
          </a:xfrm>
          <a:prstGeom prst="flowChartConnector">
            <a:avLst/>
          </a:prstGeom>
          <a:solidFill>
            <a:schemeClr val="bg1">
              <a:lumMod val="6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直線コネクタ 12"/>
          <p:cNvCxnSpPr/>
          <p:nvPr userDrawn="1"/>
        </p:nvCxnSpPr>
        <p:spPr>
          <a:xfrm>
            <a:off x="3059832" y="6525344"/>
            <a:ext cx="0" cy="3326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a:off x="6084168" y="6525344"/>
            <a:ext cx="0" cy="3326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0"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dt="0"/>
  <p:txStyles>
    <p:titleStyle>
      <a:lvl1pPr algn="ctr" defTabSz="914400" rtl="0" eaLnBrk="1" latinLnBrk="0" hangingPunct="1">
        <a:spcBef>
          <a:spcPct val="0"/>
        </a:spcBef>
        <a:buNone/>
        <a:defRPr kumimoji="1" sz="4400" kern="1200">
          <a:solidFill>
            <a:schemeClr val="tx1"/>
          </a:solidFill>
          <a:latin typeface="HGS創英角ｺﾞｼｯｸUB" pitchFamily="50" charset="-128"/>
          <a:ea typeface="HGS創英角ｺﾞｼｯｸUB" pitchFamily="50" charset="-128"/>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gif"/><Relationship Id="rId4" Type="http://schemas.openxmlformats.org/officeDocument/2006/relationships/image" Target="../media/image15.jpeg"/><Relationship Id="rId5" Type="http://schemas.openxmlformats.org/officeDocument/2006/relationships/image" Target="../media/image16.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12.gif"/><Relationship Id="rId4" Type="http://schemas.openxmlformats.org/officeDocument/2006/relationships/image" Target="../media/image16.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jpeg"/><Relationship Id="rId1" Type="http://schemas.openxmlformats.org/officeDocument/2006/relationships/slideLayout" Target="../slideLayouts/slideLayout3.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0.wmf"/></Relationships>
</file>

<file path=ppt/slides/_rels/slide16.xml.rels><?xml version="1.0" encoding="UTF-8" standalone="yes"?>
<Relationships xmlns="http://schemas.openxmlformats.org/package/2006/relationships"><Relationship Id="rId3" Type="http://schemas.openxmlformats.org/officeDocument/2006/relationships/image" Target="../media/image21.wmf"/><Relationship Id="rId4" Type="http://schemas.openxmlformats.org/officeDocument/2006/relationships/image" Target="../media/image22.wmf"/><Relationship Id="rId5" Type="http://schemas.openxmlformats.org/officeDocument/2006/relationships/image" Target="../media/image23.wmf"/><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4" Type="http://schemas.openxmlformats.org/officeDocument/2006/relationships/image" Target="../media/image25.jpe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8.jpe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8.wmf"/><Relationship Id="rId3" Type="http://schemas.openxmlformats.org/officeDocument/2006/relationships/image" Target="../media/image1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0.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24.jpeg"/><Relationship Id="rId5" Type="http://schemas.openxmlformats.org/officeDocument/2006/relationships/image" Target="../media/image25.jpeg"/><Relationship Id="rId6" Type="http://schemas.openxmlformats.org/officeDocument/2006/relationships/image" Target="../media/image26.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6.png"/><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25.xml.rels><?xml version="1.0" encoding="UTF-8" standalone="yes"?>
<Relationships xmlns="http://schemas.openxmlformats.org/package/2006/relationships"><Relationship Id="rId3" Type="http://schemas.openxmlformats.org/officeDocument/2006/relationships/image" Target="../media/image12.gif"/><Relationship Id="rId4" Type="http://schemas.openxmlformats.org/officeDocument/2006/relationships/image" Target="../media/image10.wmf"/><Relationship Id="rId5" Type="http://schemas.openxmlformats.org/officeDocument/2006/relationships/image" Target="../media/image22.wmf"/><Relationship Id="rId6" Type="http://schemas.openxmlformats.org/officeDocument/2006/relationships/image" Target="../media/image30.jpeg"/><Relationship Id="rId1" Type="http://schemas.openxmlformats.org/officeDocument/2006/relationships/slideLayout" Target="../slideLayouts/slideLayout3.xml"/><Relationship Id="rId2" Type="http://schemas.openxmlformats.org/officeDocument/2006/relationships/image" Target="../media/image1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3.xml"/><Relationship Id="rId2"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3.xml"/><Relationship Id="rId2" Type="http://schemas.openxmlformats.org/officeDocument/2006/relationships/diagramData" Target="../diagrams/data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1" Type="http://schemas.microsoft.com/office/2007/relationships/diagramDrawing" Target="../diagrams/drawing3.xml"/><Relationship Id="rId12" Type="http://schemas.openxmlformats.org/officeDocument/2006/relationships/chart" Target="../charts/chart1.xml"/><Relationship Id="rId1" Type="http://schemas.openxmlformats.org/officeDocument/2006/relationships/slideLayout" Target="../slideLayouts/slideLayout3.xml"/><Relationship Id="rId2" Type="http://schemas.openxmlformats.org/officeDocument/2006/relationships/diagramData" Target="../diagrams/data2.xml"/><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diagramData" Target="../diagrams/data3.xml"/><Relationship Id="rId8" Type="http://schemas.openxmlformats.org/officeDocument/2006/relationships/diagramLayout" Target="../diagrams/layout3.xml"/><Relationship Id="rId9" Type="http://schemas.openxmlformats.org/officeDocument/2006/relationships/diagramQuickStyle" Target="../diagrams/quickStyle3.xml"/><Relationship Id="rId10" Type="http://schemas.openxmlformats.org/officeDocument/2006/relationships/diagramColors" Target="../diagrams/colors3.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3.xml"/><Relationship Id="rId2" Type="http://schemas.openxmlformats.org/officeDocument/2006/relationships/diagramData" Target="../diagrams/data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2.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 Id="rId3"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hyperlink" Target="http://www.u-can.co.jp/" TargetMode="External"/><Relationship Id="rId6" Type="http://schemas.openxmlformats.org/officeDocument/2006/relationships/image" Target="../media/image7.gif"/><Relationship Id="rId7" Type="http://schemas.openxmlformats.org/officeDocument/2006/relationships/image" Target="../media/image8.jpeg"/><Relationship Id="rId8" Type="http://schemas.openxmlformats.org/officeDocument/2006/relationships/image" Target="../media/image9.png"/><Relationship Id="rId9" Type="http://schemas.openxmlformats.org/officeDocument/2006/relationships/image" Target="../media/image10.wmf"/><Relationship Id="rId1" Type="http://schemas.openxmlformats.org/officeDocument/2006/relationships/slideLayout" Target="../slideLayouts/slideLayout3.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12.gif"/><Relationship Id="rId4" Type="http://schemas.openxmlformats.org/officeDocument/2006/relationships/image" Target="../media/image10.wmf"/><Relationship Id="rId1" Type="http://schemas.openxmlformats.org/officeDocument/2006/relationships/slideLayout" Target="../slideLayouts/slideLayout3.xml"/><Relationship Id="rId2"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67544" y="2130425"/>
            <a:ext cx="8784976" cy="1470025"/>
          </a:xfrm>
        </p:spPr>
        <p:txBody>
          <a:bodyPr>
            <a:noAutofit/>
          </a:bodyPr>
          <a:lstStyle/>
          <a:p>
            <a:pPr algn="l"/>
            <a:r>
              <a:rPr lang="en-US" altLang="ja-JP" sz="4800" dirty="0">
                <a:latin typeface="HGS創英角ｺﾞｼｯｸUB" pitchFamily="50" charset="-128"/>
                <a:ea typeface="HGS創英角ｺﾞｼｯｸUB" pitchFamily="50" charset="-128"/>
              </a:rPr>
              <a:t>TVCM</a:t>
            </a:r>
            <a:r>
              <a:rPr lang="ja-JP" altLang="en-US" sz="4800" dirty="0">
                <a:latin typeface="HGS創英角ｺﾞｼｯｸUB" pitchFamily="50" charset="-128"/>
                <a:ea typeface="HGS創英角ｺﾞｼｯｸUB" pitchFamily="50" charset="-128"/>
              </a:rPr>
              <a:t>における物語性が</a:t>
            </a:r>
            <a:r>
              <a:rPr lang="en-US" altLang="ja-JP" sz="4800" dirty="0">
                <a:latin typeface="HGS創英角ｺﾞｼｯｸUB" pitchFamily="50" charset="-128"/>
                <a:ea typeface="HGS創英角ｺﾞｼｯｸUB" pitchFamily="50" charset="-128"/>
              </a:rPr>
              <a:t/>
            </a:r>
            <a:br>
              <a:rPr lang="en-US" altLang="ja-JP" sz="4800" dirty="0">
                <a:latin typeface="HGS創英角ｺﾞｼｯｸUB" pitchFamily="50" charset="-128"/>
                <a:ea typeface="HGS創英角ｺﾞｼｯｸUB" pitchFamily="50" charset="-128"/>
              </a:rPr>
            </a:br>
            <a:r>
              <a:rPr lang="ja-JP" altLang="en-US" sz="4800" dirty="0" smtClean="0">
                <a:latin typeface="HGS創英角ｺﾞｼｯｸUB" pitchFamily="50" charset="-128"/>
                <a:ea typeface="HGS創英角ｺﾞｼｯｸUB" pitchFamily="50" charset="-128"/>
              </a:rPr>
              <a:t>　　　ブランド</a:t>
            </a:r>
            <a:r>
              <a:rPr lang="ja-JP" altLang="en-US" sz="4800" dirty="0">
                <a:latin typeface="HGS創英角ｺﾞｼｯｸUB" pitchFamily="50" charset="-128"/>
                <a:ea typeface="HGS創英角ｺﾞｼｯｸUB" pitchFamily="50" charset="-128"/>
              </a:rPr>
              <a:t>に与える</a:t>
            </a:r>
            <a:r>
              <a:rPr lang="ja-JP" altLang="en-US" sz="4800" dirty="0" smtClean="0">
                <a:latin typeface="HGS創英角ｺﾞｼｯｸUB" pitchFamily="50" charset="-128"/>
                <a:ea typeface="HGS創英角ｺﾞｼｯｸUB" pitchFamily="50" charset="-128"/>
              </a:rPr>
              <a:t>影響</a:t>
            </a:r>
            <a:endParaRPr kumimoji="1" lang="ja-JP" altLang="en-US" sz="4800" dirty="0"/>
          </a:p>
        </p:txBody>
      </p:sp>
      <p:sp>
        <p:nvSpPr>
          <p:cNvPr id="5" name="サブタイトル 2"/>
          <p:cNvSpPr txBox="1">
            <a:spLocks/>
          </p:cNvSpPr>
          <p:nvPr/>
        </p:nvSpPr>
        <p:spPr>
          <a:xfrm>
            <a:off x="1691680" y="4653136"/>
            <a:ext cx="5796136" cy="1656184"/>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3200" b="0" i="0" u="none" strike="noStrike" kern="1200" cap="none" spc="0" normalizeH="0" baseline="0" noProof="0" dirty="0" smtClean="0">
                <a:ln>
                  <a:noFill/>
                </a:ln>
                <a:effectLst/>
                <a:uLnTx/>
                <a:uFillTx/>
                <a:latin typeface="HGS創英角ｺﾞｼｯｸUB" pitchFamily="50" charset="-128"/>
                <a:ea typeface="HGS創英角ｺﾞｼｯｸUB" pitchFamily="50" charset="-128"/>
                <a:cs typeface="+mn-cs"/>
              </a:rPr>
              <a:t>市川達広　上田純　加藤理夏</a:t>
            </a:r>
            <a:endParaRPr kumimoji="1" lang="en-US" altLang="ja-JP" sz="3200" b="0" i="0" u="none" strike="noStrike" kern="1200" cap="none" spc="0" normalizeH="0" baseline="0" noProof="0" dirty="0" smtClean="0">
              <a:ln>
                <a:noFill/>
              </a:ln>
              <a:effectLst/>
              <a:uLnTx/>
              <a:uFillTx/>
              <a:latin typeface="HGS創英角ｺﾞｼｯｸUB" pitchFamily="50" charset="-128"/>
              <a:ea typeface="HGS創英角ｺﾞｼｯｸUB" pitchFamily="50" charset="-128"/>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1" lang="ja-JP" altLang="en-US" sz="3200" b="0" i="0" u="none" strike="noStrike" kern="1200" cap="none" spc="0" normalizeH="0" baseline="0" noProof="0" dirty="0" smtClean="0">
                <a:ln>
                  <a:noFill/>
                </a:ln>
                <a:effectLst/>
                <a:uLnTx/>
                <a:uFillTx/>
                <a:latin typeface="HGS創英角ｺﾞｼｯｸUB" pitchFamily="50" charset="-128"/>
                <a:ea typeface="HGS創英角ｺﾞｼｯｸUB" pitchFamily="50" charset="-128"/>
                <a:cs typeface="+mn-cs"/>
              </a:rPr>
              <a:t>　権守麻衣　　坂田尚隆</a:t>
            </a:r>
            <a:endParaRPr kumimoji="1" lang="ja-JP" altLang="en-US" sz="3200" b="0" i="0" u="none" strike="noStrike" kern="1200" cap="none" spc="0" normalizeH="0" baseline="0" noProof="0" dirty="0">
              <a:ln>
                <a:noFill/>
              </a:ln>
              <a:effectLst/>
              <a:uLnTx/>
              <a:uFillTx/>
              <a:latin typeface="HGS創英角ｺﾞｼｯｸUB" pitchFamily="50" charset="-128"/>
              <a:ea typeface="HGS創英角ｺﾞｼｯｸUB" pitchFamily="50" charset="-128"/>
              <a:cs typeface="+mn-cs"/>
            </a:endParaRPr>
          </a:p>
        </p:txBody>
      </p:sp>
      <p:sp>
        <p:nvSpPr>
          <p:cNvPr id="6" name="角丸四角形 5"/>
          <p:cNvSpPr/>
          <p:nvPr/>
        </p:nvSpPr>
        <p:spPr>
          <a:xfrm>
            <a:off x="1691680" y="4365104"/>
            <a:ext cx="5832648" cy="1728192"/>
          </a:xfrm>
          <a:prstGeom prst="roundRect">
            <a:avLst/>
          </a:prstGeom>
          <a:noFill/>
          <a:ln w="66675">
            <a:solidFill>
              <a:srgbClr val="50D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スライド番号プレースホルダ 8"/>
          <p:cNvSpPr>
            <a:spLocks noGrp="1"/>
          </p:cNvSpPr>
          <p:nvPr>
            <p:ph type="sldNum" sz="quarter" idx="12"/>
          </p:nvPr>
        </p:nvSpPr>
        <p:spPr/>
        <p:txBody>
          <a:bodyPr/>
          <a:lstStyle/>
          <a:p>
            <a:fld id="{D226E75D-3391-4F44-A92D-2E9426CF7179}" type="slidenum">
              <a:rPr kumimoji="1" lang="ja-JP" altLang="en-US" smtClean="0"/>
              <a:pPr/>
              <a:t>1</a:t>
            </a:fld>
            <a:endParaRPr kumimoji="1" lang="ja-JP" altLang="en-US" dirty="0"/>
          </a:p>
        </p:txBody>
      </p:sp>
      <p:sp>
        <p:nvSpPr>
          <p:cNvPr id="10" name="フッター プレースホルダ 9"/>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1" name="フローチャート : 結合子 10"/>
          <p:cNvSpPr/>
          <p:nvPr/>
        </p:nvSpPr>
        <p:spPr>
          <a:xfrm>
            <a:off x="1043608" y="6597352"/>
            <a:ext cx="144016" cy="169168"/>
          </a:xfrm>
          <a:prstGeom prst="flowChartConnector">
            <a:avLst/>
          </a:prstGeom>
          <a:solidFill>
            <a:srgbClr val="FF00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1" nodeType="after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3000" dirty="0" smtClean="0"/>
              <a:t>顧客ベースのブランド・エクイティの構成①</a:t>
            </a:r>
            <a:endParaRPr kumimoji="1" lang="ja-JP" altLang="en-US" sz="3000" dirty="0"/>
          </a:p>
        </p:txBody>
      </p:sp>
      <p:cxnSp>
        <p:nvCxnSpPr>
          <p:cNvPr id="49" name="直線矢印コネクタ 48"/>
          <p:cNvCxnSpPr/>
          <p:nvPr/>
        </p:nvCxnSpPr>
        <p:spPr>
          <a:xfrm>
            <a:off x="5148064" y="5085184"/>
            <a:ext cx="504056" cy="216024"/>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4" name="直線矢印コネクタ 53"/>
          <p:cNvCxnSpPr/>
          <p:nvPr/>
        </p:nvCxnSpPr>
        <p:spPr>
          <a:xfrm flipV="1">
            <a:off x="5148064" y="5949280"/>
            <a:ext cx="504056" cy="216024"/>
          </a:xfrm>
          <a:prstGeom prst="straightConnector1">
            <a:avLst/>
          </a:prstGeom>
          <a:ln w="38100">
            <a:solidFill>
              <a:srgbClr val="50D450"/>
            </a:solidFill>
            <a:tailEnd type="arrow"/>
          </a:ln>
        </p:spPr>
        <p:style>
          <a:lnRef idx="1">
            <a:schemeClr val="accent1"/>
          </a:lnRef>
          <a:fillRef idx="0">
            <a:schemeClr val="accent1"/>
          </a:fillRef>
          <a:effectRef idx="0">
            <a:schemeClr val="accent1"/>
          </a:effectRef>
          <a:fontRef idx="minor">
            <a:schemeClr val="tx1"/>
          </a:fontRef>
        </p:style>
      </p:cxnSp>
      <p:cxnSp>
        <p:nvCxnSpPr>
          <p:cNvPr id="58" name="直線矢印コネクタ 57"/>
          <p:cNvCxnSpPr/>
          <p:nvPr/>
        </p:nvCxnSpPr>
        <p:spPr>
          <a:xfrm>
            <a:off x="6660232" y="5949280"/>
            <a:ext cx="504056" cy="216024"/>
          </a:xfrm>
          <a:prstGeom prst="straightConnector1">
            <a:avLst/>
          </a:prstGeom>
          <a:ln w="38100">
            <a:solidFill>
              <a:srgbClr val="50D450"/>
            </a:solidFill>
            <a:tailEnd type="arrow"/>
          </a:ln>
        </p:spPr>
        <p:style>
          <a:lnRef idx="1">
            <a:schemeClr val="accent1"/>
          </a:lnRef>
          <a:fillRef idx="0">
            <a:schemeClr val="accent1"/>
          </a:fillRef>
          <a:effectRef idx="0">
            <a:schemeClr val="accent1"/>
          </a:effectRef>
          <a:fontRef idx="minor">
            <a:schemeClr val="tx1"/>
          </a:fontRef>
        </p:style>
      </p:cxnSp>
      <p:cxnSp>
        <p:nvCxnSpPr>
          <p:cNvPr id="62" name="直線矢印コネクタ 61"/>
          <p:cNvCxnSpPr/>
          <p:nvPr/>
        </p:nvCxnSpPr>
        <p:spPr>
          <a:xfrm flipV="1">
            <a:off x="6660232" y="5085184"/>
            <a:ext cx="504056" cy="288032"/>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5" name="グループ化 46"/>
          <p:cNvGrpSpPr/>
          <p:nvPr/>
        </p:nvGrpSpPr>
        <p:grpSpPr>
          <a:xfrm>
            <a:off x="3104296" y="5589240"/>
            <a:ext cx="1827744" cy="1052736"/>
            <a:chOff x="395536" y="5805264"/>
            <a:chExt cx="1827744" cy="1052736"/>
          </a:xfrm>
        </p:grpSpPr>
        <p:pic>
          <p:nvPicPr>
            <p:cNvPr id="20482" name="Picture 2" descr="http://livedoor.blogimg.jp/jin115/imgs/7/8/782d2d68.gif"/>
            <p:cNvPicPr>
              <a:picLocks noChangeAspect="1" noChangeArrowheads="1"/>
            </p:cNvPicPr>
            <p:nvPr/>
          </p:nvPicPr>
          <p:blipFill>
            <a:blip r:embed="rId3" cstate="print"/>
            <a:srcRect/>
            <a:stretch>
              <a:fillRect/>
            </a:stretch>
          </p:blipFill>
          <p:spPr bwMode="auto">
            <a:xfrm>
              <a:off x="755576" y="6087514"/>
              <a:ext cx="1152128" cy="770486"/>
            </a:xfrm>
            <a:prstGeom prst="rect">
              <a:avLst/>
            </a:prstGeom>
            <a:noFill/>
          </p:spPr>
        </p:pic>
        <p:sp>
          <p:nvSpPr>
            <p:cNvPr id="69" name="テキスト ボックス 68"/>
            <p:cNvSpPr txBox="1"/>
            <p:nvPr/>
          </p:nvSpPr>
          <p:spPr>
            <a:xfrm>
              <a:off x="395536" y="5805264"/>
              <a:ext cx="1827744" cy="461665"/>
            </a:xfrm>
            <a:prstGeom prst="rect">
              <a:avLst/>
            </a:prstGeom>
            <a:noFill/>
          </p:spPr>
          <p:txBody>
            <a:bodyPr wrap="none" rtlCol="0">
              <a:spAutoFit/>
            </a:bodyPr>
            <a:lstStyle/>
            <a:p>
              <a:r>
                <a:rPr kumimoji="1" lang="ja-JP" altLang="en-US" sz="1200" dirty="0" smtClean="0"/>
                <a:t>「この携帯電話会社を</a:t>
              </a:r>
              <a:endParaRPr kumimoji="1" lang="en-US" altLang="ja-JP" sz="1200" dirty="0" smtClean="0"/>
            </a:p>
            <a:p>
              <a:r>
                <a:rPr kumimoji="1" lang="ja-JP" altLang="en-US" sz="1200" dirty="0" smtClean="0"/>
                <a:t>　　　　知っていますか？」</a:t>
              </a:r>
              <a:endParaRPr kumimoji="1" lang="ja-JP" altLang="en-US" sz="1200" dirty="0"/>
            </a:p>
          </p:txBody>
        </p:sp>
      </p:grpSp>
      <p:grpSp>
        <p:nvGrpSpPr>
          <p:cNvPr id="6" name="グループ化 47"/>
          <p:cNvGrpSpPr/>
          <p:nvPr/>
        </p:nvGrpSpPr>
        <p:grpSpPr>
          <a:xfrm>
            <a:off x="7452320" y="5805264"/>
            <a:ext cx="1368152" cy="576064"/>
            <a:chOff x="5004048" y="6093296"/>
            <a:chExt cx="1368152" cy="576064"/>
          </a:xfrm>
        </p:grpSpPr>
        <p:sp>
          <p:nvSpPr>
            <p:cNvPr id="38" name="角丸四角形 37"/>
            <p:cNvSpPr/>
            <p:nvPr/>
          </p:nvSpPr>
          <p:spPr>
            <a:xfrm>
              <a:off x="5004048" y="6093296"/>
              <a:ext cx="1368152" cy="576064"/>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508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0" name="テキスト ボックス 69"/>
            <p:cNvSpPr txBox="1"/>
            <p:nvPr/>
          </p:nvSpPr>
          <p:spPr>
            <a:xfrm>
              <a:off x="5148064" y="6237312"/>
              <a:ext cx="1112804" cy="338554"/>
            </a:xfrm>
            <a:prstGeom prst="rect">
              <a:avLst/>
            </a:prstGeom>
            <a:noFill/>
          </p:spPr>
          <p:txBody>
            <a:bodyPr wrap="none" rtlCol="0">
              <a:spAutoFit/>
            </a:bodyPr>
            <a:lstStyle/>
            <a:p>
              <a:pPr algn="ctr"/>
              <a:r>
                <a:rPr kumimoji="1" lang="ja-JP" altLang="en-US" sz="1600" b="1" dirty="0" smtClean="0"/>
                <a:t>知っている</a:t>
              </a:r>
              <a:endParaRPr kumimoji="1" lang="en-US" altLang="ja-JP" sz="1600" b="1" dirty="0" smtClean="0"/>
            </a:p>
          </p:txBody>
        </p:sp>
      </p:grpSp>
      <p:sp>
        <p:nvSpPr>
          <p:cNvPr id="72" name="ストライプ矢印 71"/>
          <p:cNvSpPr/>
          <p:nvPr/>
        </p:nvSpPr>
        <p:spPr>
          <a:xfrm>
            <a:off x="2483768" y="4725144"/>
            <a:ext cx="504056" cy="484632"/>
          </a:xfrm>
          <a:prstGeom prst="striped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2225">
            <a:solidFill>
              <a:schemeClr val="accent6">
                <a:lumMod val="7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49"/>
          <p:cNvGrpSpPr/>
          <p:nvPr/>
        </p:nvGrpSpPr>
        <p:grpSpPr>
          <a:xfrm>
            <a:off x="360040" y="5733256"/>
            <a:ext cx="1907704" cy="648072"/>
            <a:chOff x="7164288" y="5949280"/>
            <a:chExt cx="1907704" cy="648072"/>
          </a:xfrm>
        </p:grpSpPr>
        <p:sp>
          <p:nvSpPr>
            <p:cNvPr id="32" name="円/楕円 31"/>
            <p:cNvSpPr/>
            <p:nvPr/>
          </p:nvSpPr>
          <p:spPr>
            <a:xfrm>
              <a:off x="7164288" y="5949280"/>
              <a:ext cx="1907704" cy="648072"/>
            </a:xfrm>
            <a:prstGeom prst="ellipse">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508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3" name="テキスト ボックス 72"/>
            <p:cNvSpPr txBox="1"/>
            <p:nvPr/>
          </p:nvSpPr>
          <p:spPr>
            <a:xfrm>
              <a:off x="7236296" y="6093296"/>
              <a:ext cx="1805302" cy="461665"/>
            </a:xfrm>
            <a:prstGeom prst="rect">
              <a:avLst/>
            </a:prstGeom>
            <a:noFill/>
          </p:spPr>
          <p:txBody>
            <a:bodyPr wrap="none" rtlCol="0">
              <a:spAutoFit/>
            </a:bodyPr>
            <a:lstStyle/>
            <a:p>
              <a:r>
                <a:rPr kumimoji="1" lang="ja-JP" altLang="en-US" sz="2400" dirty="0" smtClean="0"/>
                <a:t>ブランド</a:t>
              </a:r>
              <a:r>
                <a:rPr kumimoji="1" lang="ja-JP" altLang="en-US" sz="2400" b="1" dirty="0" smtClean="0"/>
                <a:t>再認</a:t>
              </a:r>
              <a:endParaRPr kumimoji="1" lang="ja-JP" altLang="en-US" sz="2400" b="1" dirty="0"/>
            </a:p>
          </p:txBody>
        </p:sp>
      </p:grpSp>
      <p:grpSp>
        <p:nvGrpSpPr>
          <p:cNvPr id="8" name="グループ化 42"/>
          <p:cNvGrpSpPr/>
          <p:nvPr/>
        </p:nvGrpSpPr>
        <p:grpSpPr>
          <a:xfrm>
            <a:off x="3076791" y="4509120"/>
            <a:ext cx="1999265" cy="859186"/>
            <a:chOff x="467544" y="4725144"/>
            <a:chExt cx="1999265" cy="859186"/>
          </a:xfrm>
        </p:grpSpPr>
        <p:sp>
          <p:nvSpPr>
            <p:cNvPr id="67" name="テキスト ボックス 66"/>
            <p:cNvSpPr txBox="1"/>
            <p:nvPr/>
          </p:nvSpPr>
          <p:spPr>
            <a:xfrm>
              <a:off x="467544" y="4725144"/>
              <a:ext cx="1999265" cy="307777"/>
            </a:xfrm>
            <a:prstGeom prst="rect">
              <a:avLst/>
            </a:prstGeom>
            <a:noFill/>
          </p:spPr>
          <p:txBody>
            <a:bodyPr wrap="none" rtlCol="0">
              <a:spAutoFit/>
            </a:bodyPr>
            <a:lstStyle/>
            <a:p>
              <a:r>
                <a:rPr kumimoji="1" lang="ja-JP" altLang="en-US" sz="1400" dirty="0" smtClean="0"/>
                <a:t>「</a:t>
              </a:r>
              <a:r>
                <a:rPr kumimoji="1" lang="ja-JP" altLang="en-US" sz="1200" dirty="0" smtClean="0"/>
                <a:t>携帯電話会社といえば？</a:t>
              </a:r>
              <a:r>
                <a:rPr kumimoji="1" lang="ja-JP" altLang="en-US" sz="1400" dirty="0" smtClean="0"/>
                <a:t>」</a:t>
              </a:r>
              <a:endParaRPr kumimoji="1" lang="ja-JP" altLang="en-US" sz="1400" dirty="0"/>
            </a:p>
          </p:txBody>
        </p:sp>
        <p:pic>
          <p:nvPicPr>
            <p:cNvPr id="20486" name="Picture 6" descr="http://resources.infosecinstitute.com/wp-content/uploads/iphone.jpg"/>
            <p:cNvPicPr>
              <a:picLocks noChangeAspect="1" noChangeArrowheads="1"/>
            </p:cNvPicPr>
            <p:nvPr/>
          </p:nvPicPr>
          <p:blipFill>
            <a:blip r:embed="rId4" cstate="print"/>
            <a:srcRect/>
            <a:stretch>
              <a:fillRect/>
            </a:stretch>
          </p:blipFill>
          <p:spPr bwMode="auto">
            <a:xfrm>
              <a:off x="971600" y="5085184"/>
              <a:ext cx="720079" cy="499146"/>
            </a:xfrm>
            <a:prstGeom prst="rect">
              <a:avLst/>
            </a:prstGeom>
            <a:noFill/>
          </p:spPr>
        </p:pic>
      </p:grpSp>
      <p:cxnSp>
        <p:nvCxnSpPr>
          <p:cNvPr id="76" name="直線コネクタ 75"/>
          <p:cNvCxnSpPr/>
          <p:nvPr/>
        </p:nvCxnSpPr>
        <p:spPr>
          <a:xfrm>
            <a:off x="251520" y="5517232"/>
            <a:ext cx="8640960" cy="720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9" name="グループ化 43"/>
          <p:cNvGrpSpPr/>
          <p:nvPr/>
        </p:nvGrpSpPr>
        <p:grpSpPr>
          <a:xfrm>
            <a:off x="7380312" y="4509120"/>
            <a:ext cx="1440160" cy="936104"/>
            <a:chOff x="4932040" y="4725144"/>
            <a:chExt cx="1440160" cy="936104"/>
          </a:xfrm>
        </p:grpSpPr>
        <p:sp>
          <p:nvSpPr>
            <p:cNvPr id="34" name="角丸四角形 33"/>
            <p:cNvSpPr/>
            <p:nvPr/>
          </p:nvSpPr>
          <p:spPr>
            <a:xfrm>
              <a:off x="4932040" y="4725144"/>
              <a:ext cx="1440160" cy="936104"/>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508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9" name="テキスト ボックス 78"/>
            <p:cNvSpPr txBox="1"/>
            <p:nvPr/>
          </p:nvSpPr>
          <p:spPr>
            <a:xfrm>
              <a:off x="5076056" y="4725144"/>
              <a:ext cx="1082348" cy="923330"/>
            </a:xfrm>
            <a:prstGeom prst="rect">
              <a:avLst/>
            </a:prstGeom>
            <a:noFill/>
          </p:spPr>
          <p:txBody>
            <a:bodyPr wrap="none" rtlCol="0">
              <a:spAutoFit/>
            </a:bodyPr>
            <a:lstStyle/>
            <a:p>
              <a:pPr>
                <a:buFont typeface="Arial" pitchFamily="34" charset="0"/>
                <a:buChar char="•"/>
              </a:pPr>
              <a:r>
                <a:rPr kumimoji="1" lang="en-US" altLang="ja-JP" dirty="0" smtClean="0"/>
                <a:t>au</a:t>
              </a:r>
            </a:p>
            <a:p>
              <a:pPr>
                <a:buFont typeface="Arial" pitchFamily="34" charset="0"/>
                <a:buChar char="•"/>
              </a:pPr>
              <a:r>
                <a:rPr kumimoji="1" lang="en-US" altLang="ja-JP" dirty="0" err="1" smtClean="0"/>
                <a:t>docomo</a:t>
              </a:r>
              <a:endParaRPr kumimoji="1" lang="en-US" altLang="ja-JP" dirty="0" smtClean="0"/>
            </a:p>
            <a:p>
              <a:pPr>
                <a:buFont typeface="Arial" pitchFamily="34" charset="0"/>
                <a:buChar char="•"/>
              </a:pPr>
              <a:r>
                <a:rPr lang="en-US" altLang="ja-JP" dirty="0" err="1" smtClean="0"/>
                <a:t>softbank</a:t>
              </a:r>
              <a:endParaRPr kumimoji="1" lang="ja-JP" altLang="en-US" dirty="0"/>
            </a:p>
          </p:txBody>
        </p:sp>
      </p:grpSp>
      <p:sp>
        <p:nvSpPr>
          <p:cNvPr id="81" name="ストライプ矢印 80"/>
          <p:cNvSpPr/>
          <p:nvPr/>
        </p:nvSpPr>
        <p:spPr>
          <a:xfrm>
            <a:off x="2483768" y="5805264"/>
            <a:ext cx="504056" cy="484632"/>
          </a:xfrm>
          <a:prstGeom prst="stripedRightArrow">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22225">
            <a:solidFill>
              <a:srgbClr val="50D45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45"/>
          <p:cNvGrpSpPr/>
          <p:nvPr/>
        </p:nvGrpSpPr>
        <p:grpSpPr>
          <a:xfrm>
            <a:off x="360040" y="4581128"/>
            <a:ext cx="1907704" cy="648072"/>
            <a:chOff x="7164288" y="4941168"/>
            <a:chExt cx="1907704" cy="648072"/>
          </a:xfrm>
        </p:grpSpPr>
        <p:sp>
          <p:nvSpPr>
            <p:cNvPr id="36" name="円/楕円 35"/>
            <p:cNvSpPr/>
            <p:nvPr/>
          </p:nvSpPr>
          <p:spPr>
            <a:xfrm>
              <a:off x="7164288" y="4941168"/>
              <a:ext cx="1907704" cy="648072"/>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508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p:nvSpPr>
          <p:spPr>
            <a:xfrm>
              <a:off x="7236296" y="5085184"/>
              <a:ext cx="1805302" cy="461665"/>
            </a:xfrm>
            <a:prstGeom prst="rect">
              <a:avLst/>
            </a:prstGeom>
            <a:noFill/>
          </p:spPr>
          <p:txBody>
            <a:bodyPr wrap="none" rtlCol="0">
              <a:spAutoFit/>
            </a:bodyPr>
            <a:lstStyle/>
            <a:p>
              <a:r>
                <a:rPr lang="ja-JP" altLang="en-US" sz="2400" dirty="0" smtClean="0"/>
                <a:t>ブランド</a:t>
              </a:r>
              <a:r>
                <a:rPr lang="ja-JP" altLang="en-US" sz="2400" b="1" dirty="0" smtClean="0"/>
                <a:t>再生</a:t>
              </a:r>
              <a:endParaRPr kumimoji="1" lang="ja-JP" altLang="en-US" sz="2400" b="1" dirty="0"/>
            </a:p>
          </p:txBody>
        </p:sp>
      </p:grpSp>
      <p:pic>
        <p:nvPicPr>
          <p:cNvPr id="55" name="図 54" descr="illust2787.png"/>
          <p:cNvPicPr>
            <a:picLocks noChangeAspect="1"/>
          </p:cNvPicPr>
          <p:nvPr/>
        </p:nvPicPr>
        <p:blipFill>
          <a:blip r:embed="rId5" cstate="print"/>
          <a:stretch>
            <a:fillRect/>
          </a:stretch>
        </p:blipFill>
        <p:spPr>
          <a:xfrm>
            <a:off x="5940152" y="5229200"/>
            <a:ext cx="576064" cy="819030"/>
          </a:xfrm>
          <a:prstGeom prst="rect">
            <a:avLst/>
          </a:prstGeom>
        </p:spPr>
      </p:pic>
      <p:sp>
        <p:nvSpPr>
          <p:cNvPr id="46" name="フッター プレースホルダ 45"/>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48" name="スライド番号プレースホルダ 47"/>
          <p:cNvSpPr>
            <a:spLocks noGrp="1"/>
          </p:cNvSpPr>
          <p:nvPr>
            <p:ph type="sldNum" sz="quarter" idx="12"/>
          </p:nvPr>
        </p:nvSpPr>
        <p:spPr/>
        <p:txBody>
          <a:bodyPr/>
          <a:lstStyle/>
          <a:p>
            <a:fld id="{D226E75D-3391-4F44-A92D-2E9426CF7179}" type="slidenum">
              <a:rPr kumimoji="1" lang="ja-JP" altLang="en-US" smtClean="0"/>
              <a:pPr/>
              <a:t>10</a:t>
            </a:fld>
            <a:endParaRPr kumimoji="1" lang="ja-JP" altLang="en-US"/>
          </a:p>
        </p:txBody>
      </p:sp>
      <p:grpSp>
        <p:nvGrpSpPr>
          <p:cNvPr id="50" name="グループ化 49"/>
          <p:cNvGrpSpPr/>
          <p:nvPr/>
        </p:nvGrpSpPr>
        <p:grpSpPr>
          <a:xfrm>
            <a:off x="251520" y="1484784"/>
            <a:ext cx="8280920" cy="864096"/>
            <a:chOff x="251520" y="1484784"/>
            <a:chExt cx="8280920" cy="864096"/>
          </a:xfrm>
        </p:grpSpPr>
        <p:grpSp>
          <p:nvGrpSpPr>
            <p:cNvPr id="3" name="グループ化 38"/>
            <p:cNvGrpSpPr/>
            <p:nvPr/>
          </p:nvGrpSpPr>
          <p:grpSpPr>
            <a:xfrm>
              <a:off x="251520" y="1484784"/>
              <a:ext cx="8280920" cy="864096"/>
              <a:chOff x="251520" y="1484784"/>
              <a:chExt cx="8280920" cy="864096"/>
            </a:xfrm>
          </p:grpSpPr>
          <p:sp>
            <p:nvSpPr>
              <p:cNvPr id="42" name="テキスト ボックス 41"/>
              <p:cNvSpPr txBox="1"/>
              <p:nvPr/>
            </p:nvSpPr>
            <p:spPr>
              <a:xfrm>
                <a:off x="251520" y="1484784"/>
                <a:ext cx="1723549" cy="400110"/>
              </a:xfrm>
              <a:prstGeom prst="rect">
                <a:avLst/>
              </a:prstGeom>
              <a:noFill/>
            </p:spPr>
            <p:txBody>
              <a:bodyPr wrap="none" rtlCol="0">
                <a:spAutoFit/>
              </a:bodyPr>
              <a:lstStyle/>
              <a:p>
                <a:pPr>
                  <a:buFont typeface="Wingdings" pitchFamily="2" charset="2"/>
                  <a:buChar char="n"/>
                </a:pPr>
                <a:r>
                  <a:rPr kumimoji="1" lang="ja-JP" altLang="en-US" sz="2000" b="1" dirty="0" smtClean="0"/>
                  <a:t>ブランド認知</a:t>
                </a:r>
                <a:endParaRPr kumimoji="1" lang="ja-JP" altLang="en-US" sz="2000" b="1" dirty="0"/>
              </a:p>
            </p:txBody>
          </p:sp>
          <p:sp>
            <p:nvSpPr>
              <p:cNvPr id="45" name="対角する 2 つの角を切り取った四角形 44"/>
              <p:cNvSpPr/>
              <p:nvPr/>
            </p:nvSpPr>
            <p:spPr>
              <a:xfrm>
                <a:off x="395536" y="1844824"/>
                <a:ext cx="8136904" cy="504056"/>
              </a:xfrm>
              <a:prstGeom prst="snip2DiagRect">
                <a:avLst/>
              </a:prstGeom>
              <a:noFill/>
              <a:ln w="28575">
                <a:solidFill>
                  <a:srgbClr val="50D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7" name="テキスト ボックス 46"/>
            <p:cNvSpPr txBox="1"/>
            <p:nvPr/>
          </p:nvSpPr>
          <p:spPr>
            <a:xfrm>
              <a:off x="467544" y="1916832"/>
              <a:ext cx="7880684" cy="369332"/>
            </a:xfrm>
            <a:prstGeom prst="rect">
              <a:avLst/>
            </a:prstGeom>
            <a:noFill/>
          </p:spPr>
          <p:txBody>
            <a:bodyPr wrap="none" rtlCol="0">
              <a:spAutoFit/>
            </a:bodyPr>
            <a:lstStyle/>
            <a:p>
              <a:r>
                <a:rPr lang="ja-JP" altLang="en-US" dirty="0" smtClean="0"/>
                <a:t>さまざまな状況下において当該ブランドを識別する消費者の能力を反映したもの</a:t>
              </a:r>
              <a:endParaRPr kumimoji="1" lang="ja-JP" altLang="en-US" dirty="0"/>
            </a:p>
          </p:txBody>
        </p:sp>
      </p:grpSp>
      <p:grpSp>
        <p:nvGrpSpPr>
          <p:cNvPr id="53" name="グループ化 52"/>
          <p:cNvGrpSpPr/>
          <p:nvPr/>
        </p:nvGrpSpPr>
        <p:grpSpPr>
          <a:xfrm>
            <a:off x="683568" y="2420888"/>
            <a:ext cx="7848872" cy="864096"/>
            <a:chOff x="683568" y="2492896"/>
            <a:chExt cx="7848872" cy="864096"/>
          </a:xfrm>
        </p:grpSpPr>
        <p:grpSp>
          <p:nvGrpSpPr>
            <p:cNvPr id="11" name="グループ化 39"/>
            <p:cNvGrpSpPr/>
            <p:nvPr/>
          </p:nvGrpSpPr>
          <p:grpSpPr>
            <a:xfrm>
              <a:off x="683568" y="2492896"/>
              <a:ext cx="7848872" cy="864096"/>
              <a:chOff x="683568" y="2586390"/>
              <a:chExt cx="7848872" cy="864096"/>
            </a:xfrm>
          </p:grpSpPr>
          <p:sp>
            <p:nvSpPr>
              <p:cNvPr id="64" name="テキスト ボックス 63"/>
              <p:cNvSpPr txBox="1"/>
              <p:nvPr/>
            </p:nvSpPr>
            <p:spPr>
              <a:xfrm>
                <a:off x="683568" y="2586390"/>
                <a:ext cx="1449436" cy="338554"/>
              </a:xfrm>
              <a:prstGeom prst="rect">
                <a:avLst/>
              </a:prstGeom>
              <a:noFill/>
            </p:spPr>
            <p:txBody>
              <a:bodyPr wrap="none" rtlCol="0">
                <a:spAutoFit/>
              </a:bodyPr>
              <a:lstStyle/>
              <a:p>
                <a:pPr>
                  <a:buFont typeface="Wingdings" pitchFamily="2" charset="2"/>
                  <a:buChar char="p"/>
                </a:pPr>
                <a:r>
                  <a:rPr kumimoji="1" lang="ja-JP" altLang="en-US" sz="1600" b="1" dirty="0" smtClean="0"/>
                  <a:t>ブランド再生</a:t>
                </a:r>
                <a:endParaRPr kumimoji="1" lang="ja-JP" altLang="en-US" sz="1600" b="1" dirty="0"/>
              </a:p>
            </p:txBody>
          </p:sp>
          <p:sp>
            <p:nvSpPr>
              <p:cNvPr id="66" name="対角する 2 つの角を切り取った四角形 65"/>
              <p:cNvSpPr/>
              <p:nvPr/>
            </p:nvSpPr>
            <p:spPr>
              <a:xfrm>
                <a:off x="971600" y="2874422"/>
                <a:ext cx="7560840" cy="576064"/>
              </a:xfrm>
              <a:prstGeom prst="snip2DiagRect">
                <a:avLst/>
              </a:prstGeom>
              <a:noFill/>
              <a:ln w="28575">
                <a:solidFill>
                  <a:srgbClr val="50D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1" name="テキスト ボックス 50"/>
            <p:cNvSpPr txBox="1"/>
            <p:nvPr/>
          </p:nvSpPr>
          <p:spPr>
            <a:xfrm>
              <a:off x="1043608" y="2833772"/>
              <a:ext cx="7488832" cy="523220"/>
            </a:xfrm>
            <a:prstGeom prst="rect">
              <a:avLst/>
            </a:prstGeom>
            <a:noFill/>
          </p:spPr>
          <p:txBody>
            <a:bodyPr wrap="square" rtlCol="0">
              <a:spAutoFit/>
            </a:bodyPr>
            <a:lstStyle/>
            <a:p>
              <a:r>
                <a:rPr lang="ja-JP" altLang="en-US" sz="1400" dirty="0" smtClean="0"/>
                <a:t>手掛かり</a:t>
              </a:r>
              <a:r>
                <a:rPr kumimoji="1" lang="ja-JP" altLang="en-US" sz="1400" dirty="0" smtClean="0"/>
                <a:t>としてある製品カテゴリーが与えられたり、そのカテゴリー製品へのニーズが発生したり、</a:t>
              </a:r>
              <a:endParaRPr kumimoji="1" lang="en-US" altLang="ja-JP" sz="1400" dirty="0" smtClean="0"/>
            </a:p>
            <a:p>
              <a:r>
                <a:rPr kumimoji="1" lang="ja-JP" altLang="en-US" sz="1400" dirty="0" smtClean="0"/>
                <a:t>購入や使用機会が</a:t>
              </a:r>
              <a:r>
                <a:rPr lang="ja-JP" altLang="en-US" sz="1400" dirty="0" smtClean="0"/>
                <a:t>与えられ</a:t>
              </a:r>
              <a:r>
                <a:rPr kumimoji="1" lang="ja-JP" altLang="en-US" sz="1400" dirty="0" smtClean="0"/>
                <a:t>たとき、ブランドを記憶内から検索できるという消費者の能力</a:t>
              </a:r>
              <a:endParaRPr kumimoji="1" lang="ja-JP" altLang="en-US" sz="1400" dirty="0"/>
            </a:p>
          </p:txBody>
        </p:sp>
      </p:grpSp>
      <p:grpSp>
        <p:nvGrpSpPr>
          <p:cNvPr id="56" name="グループ化 55"/>
          <p:cNvGrpSpPr/>
          <p:nvPr/>
        </p:nvGrpSpPr>
        <p:grpSpPr>
          <a:xfrm>
            <a:off x="674292" y="3348281"/>
            <a:ext cx="7858148" cy="872807"/>
            <a:chOff x="674292" y="3429000"/>
            <a:chExt cx="7858148" cy="872807"/>
          </a:xfrm>
        </p:grpSpPr>
        <p:grpSp>
          <p:nvGrpSpPr>
            <p:cNvPr id="13" name="グループ化 40"/>
            <p:cNvGrpSpPr/>
            <p:nvPr/>
          </p:nvGrpSpPr>
          <p:grpSpPr>
            <a:xfrm>
              <a:off x="674292" y="3429000"/>
              <a:ext cx="7858148" cy="855385"/>
              <a:chOff x="674292" y="3573016"/>
              <a:chExt cx="7858148" cy="855385"/>
            </a:xfrm>
          </p:grpSpPr>
          <p:sp>
            <p:nvSpPr>
              <p:cNvPr id="71" name="テキスト ボックス 70"/>
              <p:cNvSpPr txBox="1"/>
              <p:nvPr/>
            </p:nvSpPr>
            <p:spPr>
              <a:xfrm>
                <a:off x="674292" y="3573016"/>
                <a:ext cx="1449436" cy="338554"/>
              </a:xfrm>
              <a:prstGeom prst="rect">
                <a:avLst/>
              </a:prstGeom>
              <a:noFill/>
            </p:spPr>
            <p:txBody>
              <a:bodyPr wrap="none" rtlCol="0">
                <a:spAutoFit/>
              </a:bodyPr>
              <a:lstStyle/>
              <a:p>
                <a:pPr>
                  <a:buFont typeface="Wingdings" pitchFamily="2" charset="2"/>
                  <a:buChar char="p"/>
                </a:pPr>
                <a:r>
                  <a:rPr kumimoji="1" lang="ja-JP" altLang="en-US" sz="1600" b="1" dirty="0" smtClean="0"/>
                  <a:t>ブランド再認</a:t>
                </a:r>
                <a:endParaRPr kumimoji="1" lang="ja-JP" altLang="en-US" sz="1600" b="1" dirty="0"/>
              </a:p>
            </p:txBody>
          </p:sp>
          <p:sp>
            <p:nvSpPr>
              <p:cNvPr id="77" name="対角する 2 つの角を切り取った四角形 76"/>
              <p:cNvSpPr/>
              <p:nvPr/>
            </p:nvSpPr>
            <p:spPr>
              <a:xfrm>
                <a:off x="971600" y="3852337"/>
                <a:ext cx="7560840" cy="576064"/>
              </a:xfrm>
              <a:prstGeom prst="snip2DiagRect">
                <a:avLst/>
              </a:prstGeom>
              <a:noFill/>
              <a:ln w="28575">
                <a:solidFill>
                  <a:srgbClr val="50D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2" name="テキスト ボックス 51"/>
            <p:cNvSpPr txBox="1"/>
            <p:nvPr/>
          </p:nvSpPr>
          <p:spPr>
            <a:xfrm>
              <a:off x="1100979" y="3717032"/>
              <a:ext cx="7215437" cy="584775"/>
            </a:xfrm>
            <a:prstGeom prst="rect">
              <a:avLst/>
            </a:prstGeom>
            <a:noFill/>
          </p:spPr>
          <p:txBody>
            <a:bodyPr wrap="none" rtlCol="0">
              <a:spAutoFit/>
            </a:bodyPr>
            <a:lstStyle/>
            <a:p>
              <a:r>
                <a:rPr kumimoji="1" lang="ja-JP" altLang="en-US" sz="1600" dirty="0" smtClean="0"/>
                <a:t>手掛かりであるブランドが与えられた時、過去にそのブランドに露出したかどうかを</a:t>
              </a:r>
              <a:endParaRPr kumimoji="1" lang="en-US" altLang="ja-JP" sz="1600" dirty="0" smtClean="0"/>
            </a:p>
            <a:p>
              <a:r>
                <a:rPr kumimoji="1" lang="ja-JP" altLang="en-US" sz="1600" dirty="0" smtClean="0"/>
                <a:t>確認できる能力</a:t>
              </a:r>
              <a:endParaRPr kumimoji="1" lang="ja-JP" altLang="en-US" sz="1600" dirty="0"/>
            </a:p>
          </p:txBody>
        </p:sp>
      </p:grpSp>
    </p:spTree>
    <p:extLst>
      <p:ext uri="{BB962C8B-B14F-4D97-AF65-F5344CB8AC3E}">
        <p14:creationId xmlns:p14="http://schemas.microsoft.com/office/powerpoint/2010/main" val="40146921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72"/>
                                        </p:tgtEl>
                                        <p:attrNameLst>
                                          <p:attrName>style.visibility</p:attrName>
                                        </p:attrNameLst>
                                      </p:cBhvr>
                                      <p:to>
                                        <p:strVal val="visible"/>
                                      </p:to>
                                    </p:set>
                                    <p:animEffect transition="in" filter="fade">
                                      <p:cBhvr>
                                        <p:cTn id="26" dur="500"/>
                                        <p:tgtEl>
                                          <p:spTgt spid="7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childTnLst>
                                </p:cTn>
                              </p:par>
                              <p:par>
                                <p:cTn id="32" presetID="10" presetClass="entr" presetSubtype="0" fill="hold" nodeType="withEffect">
                                  <p:stCondLst>
                                    <p:cond delay="0"/>
                                  </p:stCondLst>
                                  <p:childTnLst>
                                    <p:set>
                                      <p:cBhvr>
                                        <p:cTn id="33" dur="1" fill="hold">
                                          <p:stCondLst>
                                            <p:cond delay="0"/>
                                          </p:stCondLst>
                                        </p:cTn>
                                        <p:tgtEl>
                                          <p:spTgt spid="55"/>
                                        </p:tgtEl>
                                        <p:attrNameLst>
                                          <p:attrName>style.visibility</p:attrName>
                                        </p:attrNameLst>
                                      </p:cBhvr>
                                      <p:to>
                                        <p:strVal val="visible"/>
                                      </p:to>
                                    </p:set>
                                    <p:animEffect transition="in" filter="fade">
                                      <p:cBhvr>
                                        <p:cTn id="34" dur="1000"/>
                                        <p:tgtEl>
                                          <p:spTgt spid="55"/>
                                        </p:tgtEl>
                                      </p:cBhvr>
                                    </p:animEffec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1500"/>
                            </p:stCondLst>
                            <p:childTnLst>
                              <p:par>
                                <p:cTn id="40" presetID="10" presetClass="entr" presetSubtype="0" fill="hold" nodeType="afterEffect">
                                  <p:stCondLst>
                                    <p:cond delay="0"/>
                                  </p:stCondLst>
                                  <p:childTnLst>
                                    <p:set>
                                      <p:cBhvr>
                                        <p:cTn id="41" dur="1" fill="hold">
                                          <p:stCondLst>
                                            <p:cond delay="0"/>
                                          </p:stCondLst>
                                        </p:cTn>
                                        <p:tgtEl>
                                          <p:spTgt spid="62"/>
                                        </p:tgtEl>
                                        <p:attrNameLst>
                                          <p:attrName>style.visibility</p:attrName>
                                        </p:attrNameLst>
                                      </p:cBhvr>
                                      <p:to>
                                        <p:strVal val="visible"/>
                                      </p:to>
                                    </p:set>
                                    <p:animEffect transition="in" filter="fade">
                                      <p:cBhvr>
                                        <p:cTn id="42" dur="500"/>
                                        <p:tgtEl>
                                          <p:spTgt spid="62"/>
                                        </p:tgtEl>
                                      </p:cBhvr>
                                    </p:animEffect>
                                  </p:childTnLst>
                                </p:cTn>
                              </p:par>
                            </p:childTnLst>
                          </p:cTn>
                        </p:par>
                        <p:par>
                          <p:cTn id="43" fill="hold">
                            <p:stCondLst>
                              <p:cond delay="2000"/>
                            </p:stCondLst>
                            <p:childTnLst>
                              <p:par>
                                <p:cTn id="44" presetID="10" presetClass="entr" presetSubtype="0"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fade">
                                      <p:cBhvr>
                                        <p:cTn id="55" dur="1000"/>
                                        <p:tgtEl>
                                          <p:spTgt spid="8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fade">
                                      <p:cBhvr>
                                        <p:cTn id="60" dur="1000"/>
                                        <p:tgtEl>
                                          <p:spTgt spid="5"/>
                                        </p:tgtEl>
                                      </p:cBhvr>
                                    </p:animEffect>
                                  </p:childTnLst>
                                </p:cTn>
                              </p:par>
                            </p:childTnLst>
                          </p:cTn>
                        </p:par>
                        <p:par>
                          <p:cTn id="61" fill="hold">
                            <p:stCondLst>
                              <p:cond delay="1000"/>
                            </p:stCondLst>
                            <p:childTnLst>
                              <p:par>
                                <p:cTn id="62" presetID="10" presetClass="entr" presetSubtype="0" fill="hold"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fade">
                                      <p:cBhvr>
                                        <p:cTn id="64" dur="500"/>
                                        <p:tgtEl>
                                          <p:spTgt spid="54"/>
                                        </p:tgtEl>
                                      </p:cBhvr>
                                    </p:animEffect>
                                  </p:childTnLst>
                                </p:cTn>
                              </p:par>
                            </p:childTnLst>
                          </p:cTn>
                        </p:par>
                        <p:par>
                          <p:cTn id="65" fill="hold">
                            <p:stCondLst>
                              <p:cond delay="1500"/>
                            </p:stCondLst>
                            <p:childTnLst>
                              <p:par>
                                <p:cTn id="66" presetID="10" presetClass="entr" presetSubtype="0" fill="hold"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500"/>
                                        <p:tgtEl>
                                          <p:spTgt spid="58"/>
                                        </p:tgtEl>
                                      </p:cBhvr>
                                    </p:animEffect>
                                  </p:childTnLst>
                                </p:cTn>
                              </p:par>
                            </p:childTnLst>
                          </p:cTn>
                        </p:par>
                        <p:par>
                          <p:cTn id="69" fill="hold">
                            <p:stCondLst>
                              <p:cond delay="2000"/>
                            </p:stCondLst>
                            <p:childTnLst>
                              <p:par>
                                <p:cTn id="70" presetID="10" presetClass="entr" presetSubtype="0" fill="hold" nodeType="after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fade">
                                      <p:cBhvr>
                                        <p:cTn id="7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8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3000" dirty="0"/>
              <a:t>顧客ベースのブランド・エクイティの</a:t>
            </a:r>
            <a:r>
              <a:rPr lang="ja-JP" altLang="en-US" sz="3000" dirty="0" smtClean="0"/>
              <a:t>構成②</a:t>
            </a:r>
            <a:endParaRPr kumimoji="1" lang="ja-JP" altLang="en-US" sz="3000" dirty="0"/>
          </a:p>
        </p:txBody>
      </p:sp>
      <p:grpSp>
        <p:nvGrpSpPr>
          <p:cNvPr id="3" name="グループ化 25"/>
          <p:cNvGrpSpPr/>
          <p:nvPr/>
        </p:nvGrpSpPr>
        <p:grpSpPr>
          <a:xfrm>
            <a:off x="755576" y="1556792"/>
            <a:ext cx="6984776" cy="1296144"/>
            <a:chOff x="755576" y="1556792"/>
            <a:chExt cx="6984776" cy="1296144"/>
          </a:xfrm>
        </p:grpSpPr>
        <p:sp>
          <p:nvSpPr>
            <p:cNvPr id="40" name="対角する 2 つの角を切り取った四角形 39"/>
            <p:cNvSpPr/>
            <p:nvPr/>
          </p:nvSpPr>
          <p:spPr>
            <a:xfrm>
              <a:off x="971600" y="2060848"/>
              <a:ext cx="6768752" cy="792088"/>
            </a:xfrm>
            <a:prstGeom prst="snip2Diag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25400">
              <a:solidFill>
                <a:srgbClr val="39874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755576" y="1556792"/>
              <a:ext cx="2467342" cy="461665"/>
            </a:xfrm>
            <a:prstGeom prst="rect">
              <a:avLst/>
            </a:prstGeom>
            <a:noFill/>
          </p:spPr>
          <p:txBody>
            <a:bodyPr wrap="none" rtlCol="0">
              <a:spAutoFit/>
            </a:bodyPr>
            <a:lstStyle/>
            <a:p>
              <a:pPr>
                <a:buFont typeface="Wingdings" pitchFamily="2" charset="2"/>
                <a:buChar char="n"/>
              </a:pPr>
              <a:r>
                <a:rPr kumimoji="1" lang="ja-JP" altLang="en-US" sz="2400" dirty="0" smtClean="0"/>
                <a:t>ブランドイメージ</a:t>
              </a:r>
              <a:endParaRPr kumimoji="1" lang="ja-JP" altLang="en-US" sz="2400" dirty="0"/>
            </a:p>
          </p:txBody>
        </p:sp>
        <p:sp>
          <p:nvSpPr>
            <p:cNvPr id="7" name="テキスト ボックス 6"/>
            <p:cNvSpPr txBox="1"/>
            <p:nvPr/>
          </p:nvSpPr>
          <p:spPr>
            <a:xfrm>
              <a:off x="1068715" y="2132856"/>
              <a:ext cx="6455613" cy="646331"/>
            </a:xfrm>
            <a:prstGeom prst="rect">
              <a:avLst/>
            </a:prstGeom>
            <a:noFill/>
          </p:spPr>
          <p:txBody>
            <a:bodyPr wrap="none" rtlCol="0">
              <a:spAutoFit/>
            </a:bodyPr>
            <a:lstStyle/>
            <a:p>
              <a:r>
                <a:rPr lang="ja-JP" altLang="en-US" dirty="0"/>
                <a:t>あるブランドについての消費者の知覚であり、消費者の記憶内に</a:t>
              </a:r>
              <a:endParaRPr lang="en-US" altLang="ja-JP" dirty="0"/>
            </a:p>
            <a:p>
              <a:r>
                <a:rPr lang="ja-JP" altLang="en-US" dirty="0" smtClean="0"/>
                <a:t>保持</a:t>
              </a:r>
              <a:r>
                <a:rPr lang="ja-JP" altLang="en-US" dirty="0"/>
                <a:t>されたブランド連想を反映するもの</a:t>
              </a:r>
              <a:endParaRPr kumimoji="1" lang="ja-JP" altLang="en-US" dirty="0"/>
            </a:p>
          </p:txBody>
        </p:sp>
      </p:grpSp>
      <p:pic>
        <p:nvPicPr>
          <p:cNvPr id="8" name="Picture 6" descr="http://livedoor.blogimg.jp/hatima/imgs/e/8/e8d82b63.gif"/>
          <p:cNvPicPr>
            <a:picLocks noChangeAspect="1" noChangeArrowheads="1"/>
          </p:cNvPicPr>
          <p:nvPr/>
        </p:nvPicPr>
        <p:blipFill>
          <a:blip r:embed="rId3" cstate="print"/>
          <a:srcRect/>
          <a:stretch>
            <a:fillRect/>
          </a:stretch>
        </p:blipFill>
        <p:spPr bwMode="auto">
          <a:xfrm>
            <a:off x="395536" y="3429000"/>
            <a:ext cx="1418851" cy="1235977"/>
          </a:xfrm>
          <a:prstGeom prst="rect">
            <a:avLst/>
          </a:prstGeom>
          <a:noFill/>
        </p:spPr>
      </p:pic>
      <p:pic>
        <p:nvPicPr>
          <p:cNvPr id="11" name="図 10" descr="illust2787.png"/>
          <p:cNvPicPr>
            <a:picLocks noChangeAspect="1"/>
          </p:cNvPicPr>
          <p:nvPr/>
        </p:nvPicPr>
        <p:blipFill>
          <a:blip r:embed="rId4" cstate="print"/>
          <a:stretch>
            <a:fillRect/>
          </a:stretch>
        </p:blipFill>
        <p:spPr>
          <a:xfrm>
            <a:off x="3059832" y="3356992"/>
            <a:ext cx="968122" cy="1376446"/>
          </a:xfrm>
          <a:prstGeom prst="rect">
            <a:avLst/>
          </a:prstGeom>
        </p:spPr>
      </p:pic>
      <p:sp>
        <p:nvSpPr>
          <p:cNvPr id="37" name="テキスト ボックス 36"/>
          <p:cNvSpPr txBox="1"/>
          <p:nvPr/>
        </p:nvSpPr>
        <p:spPr>
          <a:xfrm>
            <a:off x="1974933" y="5445224"/>
            <a:ext cx="6773531" cy="954107"/>
          </a:xfrm>
          <a:prstGeom prst="rect">
            <a:avLst/>
          </a:prstGeom>
          <a:noFill/>
        </p:spPr>
        <p:txBody>
          <a:bodyPr wrap="square" rtlCol="0">
            <a:spAutoFit/>
          </a:bodyPr>
          <a:lstStyle/>
          <a:p>
            <a:r>
              <a:rPr kumimoji="1" lang="ja-JP" altLang="en-US" sz="2800" dirty="0" smtClean="0">
                <a:solidFill>
                  <a:srgbClr val="FF0000"/>
                </a:solidFill>
              </a:rPr>
              <a:t>ブランド認知</a:t>
            </a:r>
            <a:r>
              <a:rPr kumimoji="1" lang="ja-JP" altLang="en-US" sz="2800" dirty="0" smtClean="0"/>
              <a:t>と</a:t>
            </a:r>
            <a:r>
              <a:rPr kumimoji="1" lang="ja-JP" altLang="en-US" sz="2800" dirty="0" smtClean="0">
                <a:solidFill>
                  <a:srgbClr val="FF0000"/>
                </a:solidFill>
              </a:rPr>
              <a:t>ブランドイメージ</a:t>
            </a:r>
            <a:r>
              <a:rPr kumimoji="1" lang="ja-JP" altLang="en-US" sz="2400" dirty="0" smtClean="0"/>
              <a:t>に対し、</a:t>
            </a:r>
            <a:endParaRPr kumimoji="1" lang="en-US" altLang="ja-JP" sz="2400" dirty="0" smtClean="0"/>
          </a:p>
          <a:p>
            <a:r>
              <a:rPr lang="ja-JP" altLang="en-US" sz="2800" u="sng" dirty="0" smtClean="0"/>
              <a:t>物語性を</a:t>
            </a:r>
            <a:r>
              <a:rPr kumimoji="1" lang="ja-JP" altLang="en-US" sz="2800" u="sng" dirty="0" smtClean="0"/>
              <a:t>効果的に使うこと</a:t>
            </a:r>
            <a:r>
              <a:rPr kumimoji="1" lang="ja-JP" altLang="en-US" sz="2400" dirty="0" smtClean="0"/>
              <a:t>が必要となる</a:t>
            </a:r>
            <a:endParaRPr kumimoji="1" lang="ja-JP" altLang="en-US" sz="2400" dirty="0"/>
          </a:p>
        </p:txBody>
      </p:sp>
      <p:cxnSp>
        <p:nvCxnSpPr>
          <p:cNvPr id="39" name="直線コネクタ 38"/>
          <p:cNvCxnSpPr/>
          <p:nvPr/>
        </p:nvCxnSpPr>
        <p:spPr>
          <a:xfrm>
            <a:off x="323528" y="5373216"/>
            <a:ext cx="8424936" cy="0"/>
          </a:xfrm>
          <a:prstGeom prst="line">
            <a:avLst/>
          </a:prstGeom>
          <a:ln w="28575">
            <a:solidFill>
              <a:srgbClr val="92D050"/>
            </a:solidFill>
            <a:prstDash val="dash"/>
          </a:ln>
        </p:spPr>
        <p:style>
          <a:lnRef idx="1">
            <a:schemeClr val="accent1"/>
          </a:lnRef>
          <a:fillRef idx="0">
            <a:schemeClr val="accent1"/>
          </a:fillRef>
          <a:effectRef idx="0">
            <a:schemeClr val="accent1"/>
          </a:effectRef>
          <a:fontRef idx="minor">
            <a:schemeClr val="tx1"/>
          </a:fontRef>
        </p:style>
      </p:cxnSp>
      <p:sp>
        <p:nvSpPr>
          <p:cNvPr id="41" name="ストライプ矢印 40"/>
          <p:cNvSpPr/>
          <p:nvPr/>
        </p:nvSpPr>
        <p:spPr>
          <a:xfrm>
            <a:off x="827584" y="5589240"/>
            <a:ext cx="720080" cy="700656"/>
          </a:xfrm>
          <a:prstGeom prst="stripedRightArrow">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15875">
            <a:solidFill>
              <a:srgbClr val="50D45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 name="グループ化 27"/>
          <p:cNvGrpSpPr/>
          <p:nvPr/>
        </p:nvGrpSpPr>
        <p:grpSpPr>
          <a:xfrm>
            <a:off x="2051720" y="3717032"/>
            <a:ext cx="720080" cy="648072"/>
            <a:chOff x="2051720" y="3717032"/>
            <a:chExt cx="720080" cy="648072"/>
          </a:xfrm>
        </p:grpSpPr>
        <p:sp>
          <p:nvSpPr>
            <p:cNvPr id="36" name="右矢印 35"/>
            <p:cNvSpPr/>
            <p:nvPr/>
          </p:nvSpPr>
          <p:spPr>
            <a:xfrm rot="10800000">
              <a:off x="2051720" y="3717032"/>
              <a:ext cx="720080" cy="648072"/>
            </a:xfrm>
            <a:prstGeom prst="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2123728" y="3861048"/>
              <a:ext cx="646331" cy="369332"/>
            </a:xfrm>
            <a:prstGeom prst="rect">
              <a:avLst/>
            </a:prstGeom>
            <a:noFill/>
          </p:spPr>
          <p:txBody>
            <a:bodyPr wrap="none" rtlCol="0">
              <a:spAutoFit/>
            </a:bodyPr>
            <a:lstStyle/>
            <a:p>
              <a:r>
                <a:rPr kumimoji="1" lang="ja-JP" altLang="en-US" dirty="0" smtClean="0"/>
                <a:t>知覚</a:t>
              </a:r>
              <a:endParaRPr kumimoji="1" lang="ja-JP" altLang="en-US" dirty="0"/>
            </a:p>
          </p:txBody>
        </p:sp>
      </p:grpSp>
      <p:grpSp>
        <p:nvGrpSpPr>
          <p:cNvPr id="5" name="グループ化 32"/>
          <p:cNvGrpSpPr/>
          <p:nvPr/>
        </p:nvGrpSpPr>
        <p:grpSpPr>
          <a:xfrm>
            <a:off x="4427984" y="3068960"/>
            <a:ext cx="4536504" cy="2088232"/>
            <a:chOff x="4427984" y="3068960"/>
            <a:chExt cx="4536504" cy="2088232"/>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p:grpSpPr>
        <p:grpSp>
          <p:nvGrpSpPr>
            <p:cNvPr id="9" name="グループ化 29"/>
            <p:cNvGrpSpPr/>
            <p:nvPr/>
          </p:nvGrpSpPr>
          <p:grpSpPr>
            <a:xfrm>
              <a:off x="4427984" y="3068960"/>
              <a:ext cx="4536504" cy="2088232"/>
              <a:chOff x="4427984" y="3068960"/>
              <a:chExt cx="4536504" cy="2088232"/>
            </a:xfrm>
            <a:grpFill/>
          </p:grpSpPr>
          <p:sp>
            <p:nvSpPr>
              <p:cNvPr id="12" name="雲形吹き出し 11"/>
              <p:cNvSpPr/>
              <p:nvPr/>
            </p:nvSpPr>
            <p:spPr>
              <a:xfrm>
                <a:off x="4427984" y="3068960"/>
                <a:ext cx="4536504" cy="2088232"/>
              </a:xfrm>
              <a:prstGeom prst="cloudCallout">
                <a:avLst>
                  <a:gd name="adj1" fmla="val -61339"/>
                  <a:gd name="adj2" fmla="val -26777"/>
                </a:avLst>
              </a:prstGeom>
              <a:grpFill/>
              <a:ln w="15875">
                <a:solidFill>
                  <a:schemeClr val="accent6">
                    <a:lumMod val="7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p:cNvCxnSpPr>
                <a:stCxn id="21" idx="2"/>
                <a:endCxn id="31" idx="2"/>
              </p:cNvCxnSpPr>
              <p:nvPr/>
            </p:nvCxnSpPr>
            <p:spPr>
              <a:xfrm>
                <a:off x="5712759" y="3789040"/>
                <a:ext cx="586100" cy="288032"/>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a:stCxn id="22" idx="2"/>
                <a:endCxn id="31" idx="6"/>
              </p:cNvCxnSpPr>
              <p:nvPr/>
            </p:nvCxnSpPr>
            <p:spPr>
              <a:xfrm flipH="1">
                <a:off x="7308304" y="3645024"/>
                <a:ext cx="477527" cy="432048"/>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16" idx="0"/>
                <a:endCxn id="31" idx="3"/>
              </p:cNvCxnSpPr>
              <p:nvPr/>
            </p:nvCxnSpPr>
            <p:spPr>
              <a:xfrm flipV="1">
                <a:off x="6027090" y="4382576"/>
                <a:ext cx="419599" cy="126544"/>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円/楕円 30"/>
              <p:cNvSpPr/>
              <p:nvPr/>
            </p:nvSpPr>
            <p:spPr>
              <a:xfrm>
                <a:off x="6298859" y="3645024"/>
                <a:ext cx="1009445" cy="864096"/>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p:cNvSpPr/>
              <p:nvPr/>
            </p:nvSpPr>
            <p:spPr>
              <a:xfrm>
                <a:off x="5292080" y="4509120"/>
                <a:ext cx="1432580" cy="360040"/>
              </a:xfrm>
              <a:prstGeom prst="round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角丸四角形 20"/>
              <p:cNvSpPr/>
              <p:nvPr/>
            </p:nvSpPr>
            <p:spPr>
              <a:xfrm>
                <a:off x="5076056" y="3429000"/>
                <a:ext cx="1273405" cy="360040"/>
              </a:xfrm>
              <a:prstGeom prst="round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7308304" y="3284984"/>
                <a:ext cx="955053" cy="360040"/>
              </a:xfrm>
              <a:prstGeom prst="round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7333500" y="3284984"/>
                <a:ext cx="955322" cy="369332"/>
              </a:xfrm>
              <a:prstGeom prst="rect">
                <a:avLst/>
              </a:prstGeom>
              <a:noFill/>
            </p:spPr>
            <p:txBody>
              <a:bodyPr wrap="none" rtlCol="0">
                <a:spAutoFit/>
              </a:bodyPr>
              <a:lstStyle/>
              <a:p>
                <a:r>
                  <a:rPr kumimoji="1" lang="ja-JP" altLang="en-US" dirty="0" smtClean="0"/>
                  <a:t>白い犬</a:t>
                </a:r>
                <a:endParaRPr kumimoji="1" lang="ja-JP" altLang="en-US" dirty="0"/>
              </a:p>
            </p:txBody>
          </p:sp>
          <p:sp>
            <p:nvSpPr>
              <p:cNvPr id="16" name="テキスト ボックス 15"/>
              <p:cNvSpPr txBox="1"/>
              <p:nvPr/>
            </p:nvSpPr>
            <p:spPr>
              <a:xfrm>
                <a:off x="5364088" y="4509120"/>
                <a:ext cx="1326004" cy="369332"/>
              </a:xfrm>
              <a:prstGeom prst="rect">
                <a:avLst/>
              </a:prstGeom>
              <a:noFill/>
            </p:spPr>
            <p:txBody>
              <a:bodyPr wrap="none" rtlCol="0">
                <a:spAutoFit/>
              </a:bodyPr>
              <a:lstStyle/>
              <a:p>
                <a:r>
                  <a:rPr lang="ja-JP" altLang="en-US" dirty="0"/>
                  <a:t>料金が安い</a:t>
                </a:r>
                <a:endParaRPr kumimoji="1" lang="ja-JP" altLang="en-US" dirty="0"/>
              </a:p>
            </p:txBody>
          </p:sp>
          <p:sp>
            <p:nvSpPr>
              <p:cNvPr id="15" name="テキスト ボックス 14"/>
              <p:cNvSpPr txBox="1"/>
              <p:nvPr/>
            </p:nvSpPr>
            <p:spPr>
              <a:xfrm>
                <a:off x="5105042" y="3429000"/>
                <a:ext cx="1302584" cy="369332"/>
              </a:xfrm>
              <a:prstGeom prst="rect">
                <a:avLst/>
              </a:prstGeom>
              <a:noFill/>
            </p:spPr>
            <p:txBody>
              <a:bodyPr wrap="none" rtlCol="0">
                <a:spAutoFit/>
              </a:bodyPr>
              <a:lstStyle/>
              <a:p>
                <a:r>
                  <a:rPr kumimoji="1" lang="ja-JP" altLang="en-US" dirty="0" smtClean="0"/>
                  <a:t>おもしろい</a:t>
                </a:r>
                <a:endParaRPr kumimoji="1" lang="ja-JP" altLang="en-US" dirty="0"/>
              </a:p>
            </p:txBody>
          </p:sp>
        </p:grpSp>
        <p:pic>
          <p:nvPicPr>
            <p:cNvPr id="32" name="Picture 6" descr="http://livedoor.blogimg.jp/hatima/imgs/e/8/e8d82b63.gif"/>
            <p:cNvPicPr>
              <a:picLocks noChangeAspect="1" noChangeArrowheads="1"/>
            </p:cNvPicPr>
            <p:nvPr/>
          </p:nvPicPr>
          <p:blipFill>
            <a:blip r:embed="rId3" cstate="print"/>
            <a:srcRect l="18306" t="7608" r="17012" b="7187"/>
            <a:stretch>
              <a:fillRect/>
            </a:stretch>
          </p:blipFill>
          <p:spPr bwMode="auto">
            <a:xfrm>
              <a:off x="6516216" y="3784964"/>
              <a:ext cx="504056" cy="532588"/>
            </a:xfrm>
            <a:prstGeom prst="rect">
              <a:avLst/>
            </a:prstGeom>
            <a:grpFill/>
          </p:spPr>
        </p:pic>
      </p:grpSp>
      <p:sp>
        <p:nvSpPr>
          <p:cNvPr id="30" name="フッター プレースホルダ 29"/>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34" name="スライド番号プレースホルダ 33"/>
          <p:cNvSpPr>
            <a:spLocks noGrp="1"/>
          </p:cNvSpPr>
          <p:nvPr>
            <p:ph type="sldNum" sz="quarter" idx="12"/>
          </p:nvPr>
        </p:nvSpPr>
        <p:spPr/>
        <p:txBody>
          <a:bodyPr/>
          <a:lstStyle/>
          <a:p>
            <a:fld id="{D226E75D-3391-4F44-A92D-2E9426CF7179}" type="slidenum">
              <a:rPr kumimoji="1" lang="ja-JP" altLang="en-US" smtClean="0"/>
              <a:pPr/>
              <a:t>11</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fade">
                                      <p:cBhvr>
                                        <p:cTn id="3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grpSp>
        <p:nvGrpSpPr>
          <p:cNvPr id="3" name="グループ化 7"/>
          <p:cNvGrpSpPr/>
          <p:nvPr/>
        </p:nvGrpSpPr>
        <p:grpSpPr>
          <a:xfrm>
            <a:off x="323528" y="1988840"/>
            <a:ext cx="8640960" cy="3888432"/>
            <a:chOff x="323528" y="1988840"/>
            <a:chExt cx="8640960" cy="3888432"/>
          </a:xfrm>
        </p:grpSpPr>
        <p:sp>
          <p:nvSpPr>
            <p:cNvPr id="6" name="角丸四角形 5"/>
            <p:cNvSpPr/>
            <p:nvPr/>
          </p:nvSpPr>
          <p:spPr>
            <a:xfrm>
              <a:off x="323528" y="1988840"/>
              <a:ext cx="8496944" cy="3888432"/>
            </a:xfrm>
            <a:prstGeom prst="roundRect">
              <a:avLst/>
            </a:prstGeom>
            <a:solidFill>
              <a:schemeClr val="accent6">
                <a:lumMod val="20000"/>
                <a:lumOff val="80000"/>
              </a:schemeClr>
            </a:solidFill>
            <a:ln w="508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395536" y="2348880"/>
              <a:ext cx="8568952" cy="3416320"/>
            </a:xfrm>
            <a:prstGeom prst="rect">
              <a:avLst/>
            </a:prstGeom>
            <a:noFill/>
          </p:spPr>
          <p:txBody>
            <a:bodyPr wrap="square" rtlCol="0">
              <a:spAutoFit/>
            </a:bodyPr>
            <a:lstStyle/>
            <a:p>
              <a:r>
                <a:rPr kumimoji="1" lang="ja-JP" altLang="en-US" sz="5400" dirty="0" smtClean="0">
                  <a:latin typeface="HGS創英角ｺﾞｼｯｸUB" pitchFamily="50" charset="-128"/>
                  <a:ea typeface="HGS創英角ｺﾞｼｯｸUB" pitchFamily="50" charset="-128"/>
                </a:rPr>
                <a:t>ＣＭにおける物語性と</a:t>
              </a:r>
              <a:endParaRPr kumimoji="1" lang="en-US" altLang="ja-JP" sz="5400" dirty="0" smtClean="0">
                <a:latin typeface="HGS創英角ｺﾞｼｯｸUB" pitchFamily="50" charset="-128"/>
                <a:ea typeface="HGS創英角ｺﾞｼｯｸUB" pitchFamily="50" charset="-128"/>
              </a:endParaRPr>
            </a:p>
            <a:p>
              <a:r>
                <a:rPr kumimoji="1" lang="ja-JP" altLang="en-US" sz="5400" dirty="0" smtClean="0">
                  <a:latin typeface="HGS創英角ｺﾞｼｯｸUB" pitchFamily="50" charset="-128"/>
                  <a:ea typeface="HGS創英角ｺﾞｼｯｸUB" pitchFamily="50" charset="-128"/>
                </a:rPr>
                <a:t>ブランド認知・</a:t>
              </a:r>
              <a:endParaRPr kumimoji="1" lang="en-US" altLang="ja-JP" sz="5400" dirty="0" smtClean="0">
                <a:latin typeface="HGS創英角ｺﾞｼｯｸUB" pitchFamily="50" charset="-128"/>
                <a:ea typeface="HGS創英角ｺﾞｼｯｸUB" pitchFamily="50" charset="-128"/>
              </a:endParaRPr>
            </a:p>
            <a:p>
              <a:r>
                <a:rPr kumimoji="1" lang="ja-JP" altLang="en-US" sz="5400" dirty="0" smtClean="0">
                  <a:latin typeface="HGS創英角ｺﾞｼｯｸUB" pitchFamily="50" charset="-128"/>
                  <a:ea typeface="HGS創英角ｺﾞｼｯｸUB" pitchFamily="50" charset="-128"/>
                </a:rPr>
                <a:t>ブランドイメージの関係を</a:t>
              </a:r>
              <a:endParaRPr kumimoji="1" lang="en-US" altLang="ja-JP" sz="5400" dirty="0" smtClean="0">
                <a:latin typeface="HGS創英角ｺﾞｼｯｸUB" pitchFamily="50" charset="-128"/>
                <a:ea typeface="HGS創英角ｺﾞｼｯｸUB" pitchFamily="50" charset="-128"/>
              </a:endParaRPr>
            </a:p>
            <a:p>
              <a:r>
                <a:rPr kumimoji="1" lang="ja-JP" altLang="en-US" sz="5400" dirty="0" smtClean="0">
                  <a:latin typeface="HGS創英角ｺﾞｼｯｸUB" pitchFamily="50" charset="-128"/>
                  <a:ea typeface="HGS創英角ｺﾞｼｯｸUB" pitchFamily="50" charset="-128"/>
                </a:rPr>
                <a:t>明らかにする</a:t>
              </a:r>
              <a:endParaRPr kumimoji="1" lang="ja-JP" altLang="en-US" sz="5400" dirty="0">
                <a:latin typeface="HGS創英角ｺﾞｼｯｸUB" pitchFamily="50" charset="-128"/>
                <a:ea typeface="HGS創英角ｺﾞｼｯｸUB" pitchFamily="50" charset="-128"/>
              </a:endParaRPr>
            </a:p>
          </p:txBody>
        </p:sp>
      </p:grpSp>
      <p:sp>
        <p:nvSpPr>
          <p:cNvPr id="8" name="フッター プレースホルダ 7"/>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9" name="スライド番号プレースホルダ 8"/>
          <p:cNvSpPr>
            <a:spLocks noGrp="1"/>
          </p:cNvSpPr>
          <p:nvPr>
            <p:ph type="sldNum" sz="quarter" idx="12"/>
          </p:nvPr>
        </p:nvSpPr>
        <p:spPr/>
        <p:txBody>
          <a:bodyPr/>
          <a:lstStyle/>
          <a:p>
            <a:fld id="{D226E75D-3391-4F44-A92D-2E9426CF7179}" type="slidenum">
              <a:rPr kumimoji="1" lang="ja-JP" altLang="en-US" smtClean="0"/>
              <a:pPr/>
              <a:t>12</a:t>
            </a:fld>
            <a:endParaRPr kumimoji="1" lang="ja-JP" altLang="en-US"/>
          </a:p>
        </p:txBody>
      </p:sp>
    </p:spTree>
    <p:extLst>
      <p:ext uri="{BB962C8B-B14F-4D97-AF65-F5344CB8AC3E}">
        <p14:creationId xmlns:p14="http://schemas.microsoft.com/office/powerpoint/2010/main" val="3872102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780561" y="3861048"/>
            <a:ext cx="5303608" cy="1368152"/>
          </a:xfrm>
          <a:prstGeom prst="rect">
            <a:avLst/>
          </a:prstGeom>
          <a:noFill/>
          <a:ln w="63500">
            <a:solidFill>
              <a:srgbClr val="50D450"/>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prstClr val="white"/>
              </a:solidFill>
            </a:endParaRPr>
          </a:p>
        </p:txBody>
      </p:sp>
      <p:sp>
        <p:nvSpPr>
          <p:cNvPr id="3" name="タイトル 2"/>
          <p:cNvSpPr>
            <a:spLocks noGrp="1"/>
          </p:cNvSpPr>
          <p:nvPr>
            <p:ph type="title"/>
          </p:nvPr>
        </p:nvSpPr>
        <p:spPr/>
        <p:txBody>
          <a:bodyPr/>
          <a:lstStyle/>
          <a:p>
            <a:r>
              <a:rPr kumimoji="1" lang="ja-JP" altLang="en-US" dirty="0" smtClean="0"/>
              <a:t>研究の流れ</a:t>
            </a:r>
            <a:endParaRPr kumimoji="1" lang="ja-JP" altLang="en-US" dirty="0"/>
          </a:p>
        </p:txBody>
      </p:sp>
      <p:sp>
        <p:nvSpPr>
          <p:cNvPr id="8" name="コンテンツ プレースホルダー 1"/>
          <p:cNvSpPr txBox="1">
            <a:spLocks/>
          </p:cNvSpPr>
          <p:nvPr/>
        </p:nvSpPr>
        <p:spPr>
          <a:xfrm>
            <a:off x="755576" y="2204866"/>
            <a:ext cx="7076747" cy="3992563"/>
          </a:xfrm>
          <a:prstGeom prst="rect">
            <a:avLst/>
          </a:prstGeom>
        </p:spPr>
        <p:txBody>
          <a:bodyPr vert="horz" lIns="91440" tIns="45720" rIns="91440" bIns="45720" rtlCol="0">
            <a:normAutofit/>
          </a:bodyPr>
          <a:lst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a:lstStyle>
          <a:p>
            <a:pPr>
              <a:buFont typeface="Wingdings" pitchFamily="2" charset="2"/>
              <a:buChar char="p"/>
            </a:pPr>
            <a:r>
              <a:rPr lang="ja-JP" altLang="en-US" sz="4400" dirty="0" smtClean="0">
                <a:latin typeface="HGS創英角ｺﾞｼｯｸUB" pitchFamily="50" charset="-128"/>
                <a:ea typeface="HGS創英角ｺﾞｼｯｸUB" pitchFamily="50" charset="-128"/>
              </a:rPr>
              <a:t>問題意識</a:t>
            </a:r>
            <a:endParaRPr lang="en-US" altLang="ja-JP" sz="4400" dirty="0" smtClean="0">
              <a:latin typeface="HGS創英角ｺﾞｼｯｸUB" pitchFamily="50" charset="-128"/>
              <a:ea typeface="HGS創英角ｺﾞｼｯｸUB" pitchFamily="50" charset="-128"/>
            </a:endParaRPr>
          </a:p>
          <a:p>
            <a:pPr>
              <a:buFont typeface="Wingdings" pitchFamily="2" charset="2"/>
              <a:buChar char="p"/>
            </a:pPr>
            <a:r>
              <a:rPr lang="ja-JP" altLang="en-US" sz="4400" dirty="0">
                <a:latin typeface="HGS創英角ｺﾞｼｯｸUB" pitchFamily="50" charset="-128"/>
                <a:ea typeface="HGS創英角ｺﾞｼｯｸUB" pitchFamily="50" charset="-128"/>
              </a:rPr>
              <a:t>研究</a:t>
            </a:r>
            <a:r>
              <a:rPr lang="ja-JP" altLang="en-US" sz="4400" dirty="0" smtClean="0">
                <a:latin typeface="HGS創英角ｺﾞｼｯｸUB" pitchFamily="50" charset="-128"/>
                <a:ea typeface="HGS創英角ｺﾞｼｯｸUB" pitchFamily="50" charset="-128"/>
              </a:rPr>
              <a:t>目的</a:t>
            </a:r>
            <a:endParaRPr lang="en-US" altLang="ja-JP" sz="4400" dirty="0" smtClean="0">
              <a:latin typeface="HGS創英角ｺﾞｼｯｸUB" pitchFamily="50" charset="-128"/>
              <a:ea typeface="HGS創英角ｺﾞｼｯｸUB" pitchFamily="50" charset="-128"/>
            </a:endParaRPr>
          </a:p>
          <a:p>
            <a:pPr>
              <a:buFont typeface="Wingdings" pitchFamily="2" charset="2"/>
              <a:buChar char="p"/>
            </a:pPr>
            <a:r>
              <a:rPr lang="ja-JP" altLang="en-US" sz="6600" dirty="0" smtClean="0">
                <a:latin typeface="HGS創英角ｺﾞｼｯｸUB" pitchFamily="50" charset="-128"/>
                <a:ea typeface="HGS創英角ｺﾞｼｯｸUB" pitchFamily="50" charset="-128"/>
              </a:rPr>
              <a:t>仮説の導出</a:t>
            </a:r>
            <a:endParaRPr lang="en-US" altLang="ja-JP" sz="6600" dirty="0" smtClean="0">
              <a:latin typeface="HGS創英角ｺﾞｼｯｸUB" pitchFamily="50" charset="-128"/>
              <a:ea typeface="HGS創英角ｺﾞｼｯｸUB" pitchFamily="50" charset="-128"/>
            </a:endParaRPr>
          </a:p>
          <a:p>
            <a:pPr>
              <a:buFont typeface="Wingdings" pitchFamily="2" charset="2"/>
              <a:buChar char="p"/>
            </a:pPr>
            <a:r>
              <a:rPr lang="ja-JP" altLang="en-US" sz="4400" dirty="0" smtClean="0">
                <a:latin typeface="HGS創英角ｺﾞｼｯｸUB" pitchFamily="50" charset="-128"/>
                <a:ea typeface="HGS創英角ｺﾞｼｯｸUB" pitchFamily="50" charset="-128"/>
              </a:rPr>
              <a:t>仮説の検証</a:t>
            </a:r>
            <a:endParaRPr lang="ja-JP" altLang="en-US" sz="4400" dirty="0">
              <a:latin typeface="HGS創英角ｺﾞｼｯｸUB" pitchFamily="50" charset="-128"/>
              <a:ea typeface="HGS創英角ｺﾞｼｯｸUB" pitchFamily="50" charset="-128"/>
            </a:endParaRPr>
          </a:p>
        </p:txBody>
      </p:sp>
      <p:sp>
        <p:nvSpPr>
          <p:cNvPr id="6" name="フッター プレースホルダ 5"/>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9" name="スライド番号プレースホルダ 8"/>
          <p:cNvSpPr>
            <a:spLocks noGrp="1"/>
          </p:cNvSpPr>
          <p:nvPr>
            <p:ph type="sldNum" sz="quarter" idx="12"/>
          </p:nvPr>
        </p:nvSpPr>
        <p:spPr/>
        <p:txBody>
          <a:bodyPr/>
          <a:lstStyle/>
          <a:p>
            <a:fld id="{D226E75D-3391-4F44-A92D-2E9426CF7179}" type="slidenum">
              <a:rPr kumimoji="1" lang="ja-JP" altLang="en-US" smtClean="0"/>
              <a:pPr/>
              <a:t>13</a:t>
            </a:fld>
            <a:endParaRPr kumimoji="1" lang="ja-JP" altLang="en-US"/>
          </a:p>
        </p:txBody>
      </p:sp>
    </p:spTree>
    <p:extLst>
      <p:ext uri="{BB962C8B-B14F-4D97-AF65-F5344CB8AC3E}">
        <p14:creationId xmlns:p14="http://schemas.microsoft.com/office/powerpoint/2010/main" val="2366243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dirty="0" smtClean="0"/>
              <a:t>CM</a:t>
            </a:r>
            <a:r>
              <a:rPr kumimoji="1" lang="ja-JP" altLang="en-US" dirty="0" smtClean="0"/>
              <a:t>における物語性の分類</a:t>
            </a:r>
            <a:r>
              <a:rPr lang="ja-JP" altLang="en-US" dirty="0" smtClean="0"/>
              <a:t>①</a:t>
            </a:r>
            <a:endParaRPr kumimoji="1" lang="ja-JP" altLang="en-US" dirty="0"/>
          </a:p>
        </p:txBody>
      </p:sp>
      <p:grpSp>
        <p:nvGrpSpPr>
          <p:cNvPr id="2" name="グループ化 35"/>
          <p:cNvGrpSpPr/>
          <p:nvPr/>
        </p:nvGrpSpPr>
        <p:grpSpPr>
          <a:xfrm>
            <a:off x="467544" y="2204864"/>
            <a:ext cx="8136904" cy="1512168"/>
            <a:chOff x="467544" y="2348880"/>
            <a:chExt cx="8136904" cy="1512168"/>
          </a:xfrm>
        </p:grpSpPr>
        <p:sp>
          <p:nvSpPr>
            <p:cNvPr id="8" name="テキスト ボックス 7"/>
            <p:cNvSpPr txBox="1"/>
            <p:nvPr/>
          </p:nvSpPr>
          <p:spPr>
            <a:xfrm>
              <a:off x="467544" y="2348880"/>
              <a:ext cx="1029449" cy="461665"/>
            </a:xfrm>
            <a:prstGeom prst="rect">
              <a:avLst/>
            </a:prstGeom>
            <a:noFill/>
          </p:spPr>
          <p:txBody>
            <a:bodyPr wrap="none" rtlCol="0">
              <a:spAutoFit/>
            </a:bodyPr>
            <a:lstStyle/>
            <a:p>
              <a:pPr>
                <a:buFont typeface="Wingdings" pitchFamily="2" charset="2"/>
                <a:buChar char="n"/>
              </a:pPr>
              <a:r>
                <a:rPr kumimoji="1" lang="ja-JP" altLang="en-US" sz="2400" dirty="0" smtClean="0"/>
                <a:t>期待</a:t>
              </a:r>
              <a:endParaRPr kumimoji="1" lang="ja-JP" altLang="en-US" sz="2400" dirty="0"/>
            </a:p>
          </p:txBody>
        </p:sp>
        <p:grpSp>
          <p:nvGrpSpPr>
            <p:cNvPr id="3" name="グループ化 10"/>
            <p:cNvGrpSpPr/>
            <p:nvPr/>
          </p:nvGrpSpPr>
          <p:grpSpPr>
            <a:xfrm>
              <a:off x="539552" y="2780928"/>
              <a:ext cx="8064896" cy="1080120"/>
              <a:chOff x="611560" y="3140968"/>
              <a:chExt cx="8064896" cy="1080120"/>
            </a:xfrm>
          </p:grpSpPr>
          <p:sp>
            <p:nvSpPr>
              <p:cNvPr id="10" name="対角する 2 つの角を切り取った四角形 9"/>
              <p:cNvSpPr/>
              <p:nvPr/>
            </p:nvSpPr>
            <p:spPr>
              <a:xfrm>
                <a:off x="611560" y="3140968"/>
                <a:ext cx="8064896" cy="1080120"/>
              </a:xfrm>
              <a:prstGeom prst="snip2DiagRect">
                <a:avLst/>
              </a:prstGeom>
              <a:noFill/>
              <a:ln w="508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683568" y="3212976"/>
                <a:ext cx="7704856" cy="923330"/>
              </a:xfrm>
              <a:prstGeom prst="rect">
                <a:avLst/>
              </a:prstGeom>
              <a:noFill/>
            </p:spPr>
            <p:txBody>
              <a:bodyPr wrap="square" rtlCol="0">
                <a:spAutoFit/>
              </a:bodyPr>
              <a:lstStyle/>
              <a:p>
                <a:r>
                  <a:rPr kumimoji="1" lang="ja-JP" altLang="en-US" dirty="0" smtClean="0"/>
                  <a:t>すでに広告によって作られてきた表現パターンのことで、</a:t>
                </a:r>
                <a:endParaRPr kumimoji="1" lang="en-US" altLang="ja-JP" dirty="0" smtClean="0"/>
              </a:p>
              <a:p>
                <a:r>
                  <a:rPr kumimoji="1" lang="ja-JP" altLang="en-US" dirty="0" smtClean="0"/>
                  <a:t>ある商品カテゴリーはカテゴリー特有の表現タイプを持つことが多い。</a:t>
                </a:r>
                <a:endParaRPr kumimoji="1" lang="en-US" altLang="ja-JP" dirty="0" smtClean="0"/>
              </a:p>
              <a:p>
                <a:r>
                  <a:rPr kumimoji="1" lang="ja-JP" altLang="en-US" dirty="0" smtClean="0"/>
                  <a:t>そのタイプにあっているかの程度のこと</a:t>
                </a:r>
                <a:r>
                  <a:rPr lang="ja-JP" altLang="en-US" dirty="0" smtClean="0"/>
                  <a:t>。　　　　　  　　　　　</a:t>
                </a:r>
                <a:r>
                  <a:rPr kumimoji="1" lang="ja-JP" altLang="en-US" dirty="0" smtClean="0"/>
                  <a:t> </a:t>
                </a:r>
                <a:r>
                  <a:rPr kumimoji="1" lang="en-US" altLang="ja-JP" dirty="0" smtClean="0"/>
                  <a:t>(Lee &amp; Mason 1999)</a:t>
                </a:r>
                <a:endParaRPr kumimoji="1" lang="ja-JP" altLang="en-US" dirty="0"/>
              </a:p>
            </p:txBody>
          </p:sp>
        </p:grpSp>
      </p:grpSp>
      <p:grpSp>
        <p:nvGrpSpPr>
          <p:cNvPr id="5" name="グループ化 37"/>
          <p:cNvGrpSpPr/>
          <p:nvPr/>
        </p:nvGrpSpPr>
        <p:grpSpPr>
          <a:xfrm>
            <a:off x="4572000" y="3789040"/>
            <a:ext cx="800219" cy="1346666"/>
            <a:chOff x="4572000" y="4149080"/>
            <a:chExt cx="800219" cy="1346666"/>
          </a:xfrm>
        </p:grpSpPr>
        <p:pic>
          <p:nvPicPr>
            <p:cNvPr id="13" name="図 12" descr="illust2787.png"/>
            <p:cNvPicPr>
              <a:picLocks noChangeAspect="1"/>
            </p:cNvPicPr>
            <p:nvPr/>
          </p:nvPicPr>
          <p:blipFill>
            <a:blip r:embed="rId2" cstate="print"/>
            <a:stretch>
              <a:fillRect/>
            </a:stretch>
          </p:blipFill>
          <p:spPr>
            <a:xfrm>
              <a:off x="4572000" y="4149080"/>
              <a:ext cx="720080" cy="1023788"/>
            </a:xfrm>
            <a:prstGeom prst="rect">
              <a:avLst/>
            </a:prstGeom>
          </p:spPr>
        </p:pic>
        <p:sp>
          <p:nvSpPr>
            <p:cNvPr id="14" name="テキスト ボックス 13"/>
            <p:cNvSpPr txBox="1"/>
            <p:nvPr/>
          </p:nvSpPr>
          <p:spPr>
            <a:xfrm>
              <a:off x="4572000" y="5157192"/>
              <a:ext cx="800219" cy="338554"/>
            </a:xfrm>
            <a:prstGeom prst="rect">
              <a:avLst/>
            </a:prstGeom>
            <a:noFill/>
          </p:spPr>
          <p:txBody>
            <a:bodyPr wrap="none" rtlCol="0">
              <a:spAutoFit/>
            </a:bodyPr>
            <a:lstStyle/>
            <a:p>
              <a:r>
                <a:rPr kumimoji="1" lang="ja-JP" altLang="en-US" sz="1600" dirty="0" smtClean="0"/>
                <a:t>消費者</a:t>
              </a:r>
              <a:endParaRPr kumimoji="1" lang="ja-JP" altLang="en-US" sz="1600" dirty="0"/>
            </a:p>
          </p:txBody>
        </p:sp>
      </p:grpSp>
      <p:grpSp>
        <p:nvGrpSpPr>
          <p:cNvPr id="7" name="グループ化 27"/>
          <p:cNvGrpSpPr/>
          <p:nvPr/>
        </p:nvGrpSpPr>
        <p:grpSpPr>
          <a:xfrm>
            <a:off x="539552" y="3789040"/>
            <a:ext cx="1944216" cy="1346666"/>
            <a:chOff x="6300192" y="4365104"/>
            <a:chExt cx="1944216" cy="1346666"/>
          </a:xfrm>
        </p:grpSpPr>
        <p:sp>
          <p:nvSpPr>
            <p:cNvPr id="15" name="テキスト ボックス 14"/>
            <p:cNvSpPr txBox="1"/>
            <p:nvPr/>
          </p:nvSpPr>
          <p:spPr>
            <a:xfrm>
              <a:off x="6516216" y="5373216"/>
              <a:ext cx="1593706" cy="338554"/>
            </a:xfrm>
            <a:prstGeom prst="rect">
              <a:avLst/>
            </a:prstGeom>
            <a:noFill/>
          </p:spPr>
          <p:txBody>
            <a:bodyPr wrap="none" rtlCol="0">
              <a:spAutoFit/>
            </a:bodyPr>
            <a:lstStyle/>
            <a:p>
              <a:r>
                <a:rPr lang="ja-JP" altLang="en-US" sz="1600" dirty="0" smtClean="0"/>
                <a:t>缶コーヒーの</a:t>
              </a:r>
              <a:r>
                <a:rPr lang="en-US" altLang="ja-JP" sz="1600" dirty="0" smtClean="0"/>
                <a:t>CM</a:t>
              </a:r>
              <a:endParaRPr kumimoji="1" lang="ja-JP" altLang="en-US" sz="1600" dirty="0"/>
            </a:p>
          </p:txBody>
        </p:sp>
        <p:pic>
          <p:nvPicPr>
            <p:cNvPr id="1028" name="Picture 4" descr="http://hair-felice.sakura.ne.jp/sblo_files/himechan-felice/image/E382A8E383A1E3839EE383B3-thumbnail2.jpg"/>
            <p:cNvPicPr>
              <a:picLocks noChangeAspect="1" noChangeArrowheads="1"/>
            </p:cNvPicPr>
            <p:nvPr/>
          </p:nvPicPr>
          <p:blipFill>
            <a:blip r:embed="rId3" cstate="print"/>
            <a:srcRect/>
            <a:stretch>
              <a:fillRect/>
            </a:stretch>
          </p:blipFill>
          <p:spPr bwMode="auto">
            <a:xfrm>
              <a:off x="6300192" y="4437112"/>
              <a:ext cx="792088" cy="792088"/>
            </a:xfrm>
            <a:prstGeom prst="rect">
              <a:avLst/>
            </a:prstGeom>
            <a:noFill/>
          </p:spPr>
        </p:pic>
        <p:pic>
          <p:nvPicPr>
            <p:cNvPr id="1030" name="Picture 6" descr="http://chie.c.yimg.jp/v1/resource/chie-0/81/066/i1/l.jpg"/>
            <p:cNvPicPr>
              <a:picLocks noChangeAspect="1" noChangeArrowheads="1"/>
            </p:cNvPicPr>
            <p:nvPr/>
          </p:nvPicPr>
          <p:blipFill>
            <a:blip r:embed="rId4" cstate="print"/>
            <a:srcRect/>
            <a:stretch>
              <a:fillRect/>
            </a:stretch>
          </p:blipFill>
          <p:spPr bwMode="auto">
            <a:xfrm>
              <a:off x="6948264" y="4437112"/>
              <a:ext cx="792088" cy="792088"/>
            </a:xfrm>
            <a:prstGeom prst="rect">
              <a:avLst/>
            </a:prstGeom>
            <a:noFill/>
          </p:spPr>
        </p:pic>
        <p:pic>
          <p:nvPicPr>
            <p:cNvPr id="1032" name="Picture 8" descr="http://www.dydo.co.jp/corporate/news/2010/100819/images/blend_coffee.jpg"/>
            <p:cNvPicPr>
              <a:picLocks noChangeAspect="1" noChangeArrowheads="1"/>
            </p:cNvPicPr>
            <p:nvPr/>
          </p:nvPicPr>
          <p:blipFill>
            <a:blip r:embed="rId5" cstate="print"/>
            <a:srcRect/>
            <a:stretch>
              <a:fillRect/>
            </a:stretch>
          </p:blipFill>
          <p:spPr bwMode="auto">
            <a:xfrm>
              <a:off x="7740352" y="4365104"/>
              <a:ext cx="504056" cy="902398"/>
            </a:xfrm>
            <a:prstGeom prst="rect">
              <a:avLst/>
            </a:prstGeom>
            <a:noFill/>
          </p:spPr>
        </p:pic>
      </p:grpSp>
      <p:grpSp>
        <p:nvGrpSpPr>
          <p:cNvPr id="11" name="グループ化 38"/>
          <p:cNvGrpSpPr/>
          <p:nvPr/>
        </p:nvGrpSpPr>
        <p:grpSpPr>
          <a:xfrm>
            <a:off x="2555776" y="5354052"/>
            <a:ext cx="4608512" cy="523220"/>
            <a:chOff x="2195736" y="5733256"/>
            <a:chExt cx="4608512" cy="523220"/>
          </a:xfrm>
        </p:grpSpPr>
        <p:sp>
          <p:nvSpPr>
            <p:cNvPr id="34" name="正方形/長方形 33"/>
            <p:cNvSpPr/>
            <p:nvPr/>
          </p:nvSpPr>
          <p:spPr>
            <a:xfrm>
              <a:off x="2195736" y="5805264"/>
              <a:ext cx="4608512" cy="432048"/>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2225">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2339752" y="5733256"/>
              <a:ext cx="3732112" cy="523220"/>
            </a:xfrm>
            <a:prstGeom prst="rect">
              <a:avLst/>
            </a:prstGeom>
            <a:noFill/>
          </p:spPr>
          <p:txBody>
            <a:bodyPr wrap="none" rtlCol="0">
              <a:spAutoFit/>
            </a:bodyPr>
            <a:lstStyle/>
            <a:p>
              <a:pPr>
                <a:buFont typeface="Wingdings" pitchFamily="2" charset="2"/>
                <a:buChar char="l"/>
              </a:pPr>
              <a:r>
                <a:rPr kumimoji="1" lang="ja-JP" altLang="en-US" b="1" dirty="0" smtClean="0"/>
                <a:t>予想通り</a:t>
              </a:r>
              <a:r>
                <a:rPr kumimoji="1" lang="ja-JP" altLang="en-US" dirty="0" smtClean="0"/>
                <a:t>の物語　  →　</a:t>
              </a:r>
              <a:r>
                <a:rPr lang="ja-JP" altLang="en-US" dirty="0" smtClean="0"/>
                <a:t> </a:t>
              </a:r>
              <a:r>
                <a:rPr kumimoji="1" lang="ja-JP" altLang="en-US" dirty="0" smtClean="0"/>
                <a:t> </a:t>
              </a:r>
              <a:r>
                <a:rPr kumimoji="1" lang="ja-JP" altLang="en-US" sz="2800" b="1" dirty="0" smtClean="0"/>
                <a:t>期待</a:t>
              </a:r>
              <a:r>
                <a:rPr kumimoji="1" lang="ja-JP" altLang="en-US" sz="2800" b="1" dirty="0" smtClean="0">
                  <a:solidFill>
                    <a:srgbClr val="FF0000"/>
                  </a:solidFill>
                </a:rPr>
                <a:t>内</a:t>
              </a:r>
              <a:endParaRPr kumimoji="1" lang="ja-JP" altLang="en-US" sz="2800" b="1" dirty="0">
                <a:solidFill>
                  <a:srgbClr val="FF0000"/>
                </a:solidFill>
              </a:endParaRPr>
            </a:p>
          </p:txBody>
        </p:sp>
      </p:grpSp>
      <p:grpSp>
        <p:nvGrpSpPr>
          <p:cNvPr id="12" name="グループ化 39"/>
          <p:cNvGrpSpPr/>
          <p:nvPr/>
        </p:nvGrpSpPr>
        <p:grpSpPr>
          <a:xfrm>
            <a:off x="2555776" y="5930116"/>
            <a:ext cx="4680520" cy="523220"/>
            <a:chOff x="2195736" y="6309320"/>
            <a:chExt cx="4680520" cy="523220"/>
          </a:xfrm>
        </p:grpSpPr>
        <p:sp>
          <p:nvSpPr>
            <p:cNvPr id="35" name="正方形/長方形 34"/>
            <p:cNvSpPr/>
            <p:nvPr/>
          </p:nvSpPr>
          <p:spPr>
            <a:xfrm>
              <a:off x="2195736" y="6381328"/>
              <a:ext cx="4608512" cy="432048"/>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2225">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2339752" y="6309320"/>
              <a:ext cx="4536504" cy="523220"/>
            </a:xfrm>
            <a:prstGeom prst="rect">
              <a:avLst/>
            </a:prstGeom>
            <a:noFill/>
          </p:spPr>
          <p:txBody>
            <a:bodyPr wrap="square" rtlCol="0">
              <a:spAutoFit/>
            </a:bodyPr>
            <a:lstStyle/>
            <a:p>
              <a:pPr>
                <a:buFont typeface="Wingdings" pitchFamily="2" charset="2"/>
                <a:buChar char="l"/>
              </a:pPr>
              <a:r>
                <a:rPr kumimoji="1" lang="ja-JP" altLang="en-US" b="1" dirty="0" smtClean="0"/>
                <a:t>予想</a:t>
              </a:r>
              <a:r>
                <a:rPr lang="ja-JP" altLang="en-US" b="1" dirty="0" smtClean="0"/>
                <a:t>外</a:t>
              </a:r>
              <a:r>
                <a:rPr lang="ja-JP" altLang="en-US" dirty="0"/>
                <a:t>の</a:t>
              </a:r>
              <a:r>
                <a:rPr kumimoji="1" lang="ja-JP" altLang="en-US" dirty="0" smtClean="0"/>
                <a:t>物語　</a:t>
              </a:r>
              <a:r>
                <a:rPr kumimoji="1" lang="en-US" altLang="ja-JP" dirty="0" smtClean="0"/>
                <a:t>     </a:t>
              </a:r>
              <a:r>
                <a:rPr kumimoji="1" lang="ja-JP" altLang="en-US" dirty="0" smtClean="0"/>
                <a:t>→　</a:t>
              </a:r>
              <a:r>
                <a:rPr kumimoji="1" lang="en-US" altLang="ja-JP" dirty="0" smtClean="0"/>
                <a:t>  </a:t>
              </a:r>
              <a:r>
                <a:rPr kumimoji="1" lang="ja-JP" altLang="en-US" sz="2800" b="1" dirty="0" smtClean="0"/>
                <a:t>期待</a:t>
              </a:r>
              <a:r>
                <a:rPr kumimoji="1" lang="ja-JP" altLang="en-US" sz="2800" b="1" dirty="0" smtClean="0">
                  <a:solidFill>
                    <a:srgbClr val="FF0000"/>
                  </a:solidFill>
                </a:rPr>
                <a:t>外</a:t>
              </a:r>
              <a:endParaRPr kumimoji="1" lang="ja-JP" altLang="en-US" sz="2800" b="1" dirty="0">
                <a:solidFill>
                  <a:srgbClr val="FF0000"/>
                </a:solidFill>
              </a:endParaRPr>
            </a:p>
          </p:txBody>
        </p:sp>
      </p:grpSp>
      <p:grpSp>
        <p:nvGrpSpPr>
          <p:cNvPr id="16" name="グループ化 36"/>
          <p:cNvGrpSpPr/>
          <p:nvPr/>
        </p:nvGrpSpPr>
        <p:grpSpPr>
          <a:xfrm>
            <a:off x="5997581" y="3717032"/>
            <a:ext cx="2333043" cy="1370204"/>
            <a:chOff x="5997581" y="4019375"/>
            <a:chExt cx="2333043" cy="1370204"/>
          </a:xfrm>
          <a:solidFill>
            <a:schemeClr val="accent6">
              <a:lumMod val="20000"/>
              <a:lumOff val="80000"/>
            </a:schemeClr>
          </a:solidFill>
        </p:grpSpPr>
        <p:sp>
          <p:nvSpPr>
            <p:cNvPr id="20" name="雲形吹き出し 19"/>
            <p:cNvSpPr/>
            <p:nvPr/>
          </p:nvSpPr>
          <p:spPr>
            <a:xfrm rot="260420">
              <a:off x="5997581" y="4019375"/>
              <a:ext cx="2333043" cy="1370204"/>
            </a:xfrm>
            <a:prstGeom prst="cloudCallout">
              <a:avLst>
                <a:gd name="adj1" fmla="val -69768"/>
                <a:gd name="adj2" fmla="val -16837"/>
              </a:avLst>
            </a:prstGeom>
            <a:grpFill/>
            <a:ln w="1905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6532766" y="4221088"/>
              <a:ext cx="415498" cy="369332"/>
            </a:xfrm>
            <a:prstGeom prst="rect">
              <a:avLst/>
            </a:prstGeom>
            <a:grpFill/>
          </p:spPr>
          <p:txBody>
            <a:bodyPr wrap="none" rtlCol="0">
              <a:spAutoFit/>
            </a:bodyPr>
            <a:lstStyle/>
            <a:p>
              <a:r>
                <a:rPr lang="ja-JP" altLang="en-US" dirty="0" smtClean="0">
                  <a:latin typeface="HGP創英角ﾎﾟｯﾌﾟ体" pitchFamily="50" charset="-128"/>
                  <a:ea typeface="HGP創英角ﾎﾟｯﾌﾟ体" pitchFamily="50" charset="-128"/>
                </a:rPr>
                <a:t>豆</a:t>
              </a:r>
              <a:endParaRPr kumimoji="1" lang="ja-JP" altLang="en-US" dirty="0">
                <a:latin typeface="HGP創英角ﾎﾟｯﾌﾟ体" pitchFamily="50" charset="-128"/>
                <a:ea typeface="HGP創英角ﾎﾟｯﾌﾟ体" pitchFamily="50" charset="-128"/>
              </a:endParaRPr>
            </a:p>
          </p:txBody>
        </p:sp>
        <p:sp>
          <p:nvSpPr>
            <p:cNvPr id="22" name="テキスト ボックス 21"/>
            <p:cNvSpPr txBox="1"/>
            <p:nvPr/>
          </p:nvSpPr>
          <p:spPr>
            <a:xfrm>
              <a:off x="7308304" y="4221088"/>
              <a:ext cx="646331" cy="369332"/>
            </a:xfrm>
            <a:prstGeom prst="rect">
              <a:avLst/>
            </a:prstGeom>
            <a:grpFill/>
          </p:spPr>
          <p:txBody>
            <a:bodyPr wrap="none" rtlCol="0">
              <a:spAutoFit/>
            </a:bodyPr>
            <a:lstStyle/>
            <a:p>
              <a:r>
                <a:rPr kumimoji="1" lang="ja-JP" altLang="en-US" dirty="0" smtClean="0">
                  <a:latin typeface="HGP創英角ﾎﾟｯﾌﾟ体" pitchFamily="50" charset="-128"/>
                  <a:ea typeface="HGP創英角ﾎﾟｯﾌﾟ体" pitchFamily="50" charset="-128"/>
                </a:rPr>
                <a:t>産地</a:t>
              </a:r>
              <a:endParaRPr kumimoji="1" lang="ja-JP" altLang="en-US" dirty="0">
                <a:latin typeface="HGP創英角ﾎﾟｯﾌﾟ体" pitchFamily="50" charset="-128"/>
                <a:ea typeface="HGP創英角ﾎﾟｯﾌﾟ体" pitchFamily="50" charset="-128"/>
              </a:endParaRPr>
            </a:p>
          </p:txBody>
        </p:sp>
        <p:sp>
          <p:nvSpPr>
            <p:cNvPr id="26" name="テキスト ボックス 25"/>
            <p:cNvSpPr txBox="1"/>
            <p:nvPr/>
          </p:nvSpPr>
          <p:spPr>
            <a:xfrm>
              <a:off x="7164288" y="4725144"/>
              <a:ext cx="646331" cy="369332"/>
            </a:xfrm>
            <a:prstGeom prst="rect">
              <a:avLst/>
            </a:prstGeom>
            <a:grpFill/>
          </p:spPr>
          <p:txBody>
            <a:bodyPr wrap="none" rtlCol="0">
              <a:spAutoFit/>
            </a:bodyPr>
            <a:lstStyle/>
            <a:p>
              <a:r>
                <a:rPr kumimoji="1" lang="ja-JP" altLang="en-US" dirty="0" smtClean="0">
                  <a:latin typeface="HGP創英角ﾎﾟｯﾌﾟ体" pitchFamily="50" charset="-128"/>
                  <a:ea typeface="HGP創英角ﾎﾟｯﾌﾟ体" pitchFamily="50" charset="-128"/>
                </a:rPr>
                <a:t>焙煎</a:t>
              </a:r>
              <a:endParaRPr kumimoji="1" lang="ja-JP" altLang="en-US" dirty="0">
                <a:latin typeface="HGP創英角ﾎﾟｯﾌﾟ体" pitchFamily="50" charset="-128"/>
                <a:ea typeface="HGP創英角ﾎﾟｯﾌﾟ体" pitchFamily="50" charset="-128"/>
              </a:endParaRPr>
            </a:p>
          </p:txBody>
        </p:sp>
        <p:sp>
          <p:nvSpPr>
            <p:cNvPr id="27" name="テキスト ボックス 26"/>
            <p:cNvSpPr txBox="1"/>
            <p:nvPr/>
          </p:nvSpPr>
          <p:spPr>
            <a:xfrm>
              <a:off x="6300192" y="4725144"/>
              <a:ext cx="646331" cy="369332"/>
            </a:xfrm>
            <a:prstGeom prst="rect">
              <a:avLst/>
            </a:prstGeom>
            <a:grpFill/>
          </p:spPr>
          <p:txBody>
            <a:bodyPr wrap="none" rtlCol="0">
              <a:spAutoFit/>
            </a:bodyPr>
            <a:lstStyle/>
            <a:p>
              <a:r>
                <a:rPr kumimoji="1" lang="ja-JP" altLang="en-US" dirty="0" smtClean="0">
                  <a:latin typeface="HGP創英角ﾎﾟｯﾌﾟ体" pitchFamily="50" charset="-128"/>
                  <a:ea typeface="HGP創英角ﾎﾟｯﾌﾟ体" pitchFamily="50" charset="-128"/>
                </a:rPr>
                <a:t>微糖</a:t>
              </a:r>
              <a:endParaRPr kumimoji="1" lang="ja-JP" altLang="en-US" dirty="0">
                <a:latin typeface="HGP創英角ﾎﾟｯﾌﾟ体" pitchFamily="50" charset="-128"/>
                <a:ea typeface="HGP創英角ﾎﾟｯﾌﾟ体" pitchFamily="50" charset="-128"/>
              </a:endParaRPr>
            </a:p>
          </p:txBody>
        </p:sp>
      </p:grpSp>
      <p:cxnSp>
        <p:nvCxnSpPr>
          <p:cNvPr id="29" name="直線コネクタ 28"/>
          <p:cNvCxnSpPr/>
          <p:nvPr/>
        </p:nvCxnSpPr>
        <p:spPr>
          <a:xfrm>
            <a:off x="395536" y="5229200"/>
            <a:ext cx="8280920" cy="0"/>
          </a:xfrm>
          <a:prstGeom prst="line">
            <a:avLst/>
          </a:prstGeom>
          <a:ln cap="rnd">
            <a:solidFill>
              <a:srgbClr val="FFC000"/>
            </a:solidFill>
            <a:prstDash val="dash"/>
          </a:ln>
        </p:spPr>
        <p:style>
          <a:lnRef idx="2">
            <a:schemeClr val="accent1"/>
          </a:lnRef>
          <a:fillRef idx="0">
            <a:schemeClr val="accent1"/>
          </a:fillRef>
          <a:effectRef idx="1">
            <a:schemeClr val="accent1"/>
          </a:effectRef>
          <a:fontRef idx="minor">
            <a:schemeClr val="tx1"/>
          </a:fontRef>
        </p:style>
      </p:cxnSp>
      <p:sp>
        <p:nvSpPr>
          <p:cNvPr id="30" name="ストライプ矢印 29"/>
          <p:cNvSpPr/>
          <p:nvPr/>
        </p:nvSpPr>
        <p:spPr>
          <a:xfrm>
            <a:off x="1403648" y="5517232"/>
            <a:ext cx="576064" cy="764704"/>
          </a:xfrm>
          <a:prstGeom prst="stripedRightArrow">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254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1" name="左矢印 30"/>
          <p:cNvSpPr/>
          <p:nvPr/>
        </p:nvSpPr>
        <p:spPr>
          <a:xfrm>
            <a:off x="2915816" y="4149080"/>
            <a:ext cx="1296144" cy="360040"/>
          </a:xfrm>
          <a:prstGeom prst="lef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 name="グループ化 31"/>
          <p:cNvGrpSpPr/>
          <p:nvPr/>
        </p:nvGrpSpPr>
        <p:grpSpPr>
          <a:xfrm>
            <a:off x="395536" y="1628800"/>
            <a:ext cx="8198277" cy="523220"/>
            <a:chOff x="395536" y="1700808"/>
            <a:chExt cx="8198277" cy="523220"/>
          </a:xfrm>
        </p:grpSpPr>
        <p:sp>
          <p:nvSpPr>
            <p:cNvPr id="6" name="テキスト ボックス 5"/>
            <p:cNvSpPr txBox="1"/>
            <p:nvPr/>
          </p:nvSpPr>
          <p:spPr>
            <a:xfrm>
              <a:off x="421383" y="1700808"/>
              <a:ext cx="8172430" cy="523220"/>
            </a:xfrm>
            <a:prstGeom prst="rect">
              <a:avLst/>
            </a:prstGeom>
            <a:noFill/>
          </p:spPr>
          <p:txBody>
            <a:bodyPr wrap="none" rtlCol="0">
              <a:spAutoFit/>
            </a:bodyPr>
            <a:lstStyle/>
            <a:p>
              <a:r>
                <a:rPr kumimoji="1" lang="ja-JP" altLang="en-US" sz="2400" b="1" dirty="0" smtClean="0"/>
                <a:t>広告表現は</a:t>
              </a:r>
              <a:r>
                <a:rPr kumimoji="1" lang="ja-JP" altLang="en-US" sz="2800" b="1" dirty="0" smtClean="0">
                  <a:solidFill>
                    <a:srgbClr val="FF0000"/>
                  </a:solidFill>
                </a:rPr>
                <a:t>期待</a:t>
              </a:r>
              <a:r>
                <a:rPr kumimoji="1" lang="ja-JP" altLang="en-US" sz="2400" b="1" dirty="0" smtClean="0"/>
                <a:t>と</a:t>
              </a:r>
              <a:r>
                <a:rPr kumimoji="1" lang="ja-JP" altLang="en-US" sz="2800" b="1" dirty="0" smtClean="0">
                  <a:solidFill>
                    <a:srgbClr val="FF0000"/>
                  </a:solidFill>
                </a:rPr>
                <a:t>関連性</a:t>
              </a:r>
              <a:r>
                <a:rPr kumimoji="1" lang="ja-JP" altLang="en-US" sz="2400" b="1" dirty="0" smtClean="0"/>
                <a:t>という２つの変数により分類できる</a:t>
              </a:r>
              <a:endParaRPr kumimoji="1" lang="ja-JP" altLang="en-US" sz="2400" b="1" dirty="0"/>
            </a:p>
          </p:txBody>
        </p:sp>
        <p:cxnSp>
          <p:nvCxnSpPr>
            <p:cNvPr id="33" name="直線コネクタ 32"/>
            <p:cNvCxnSpPr/>
            <p:nvPr/>
          </p:nvCxnSpPr>
          <p:spPr>
            <a:xfrm>
              <a:off x="395536" y="2204864"/>
              <a:ext cx="81369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フッター プレースホルダ 35"/>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38" name="スライド番号プレースホルダ 37"/>
          <p:cNvSpPr>
            <a:spLocks noGrp="1"/>
          </p:cNvSpPr>
          <p:nvPr>
            <p:ph type="sldNum" sz="quarter" idx="12"/>
          </p:nvPr>
        </p:nvSpPr>
        <p:spPr/>
        <p:txBody>
          <a:bodyPr/>
          <a:lstStyle/>
          <a:p>
            <a:fld id="{D226E75D-3391-4F44-A92D-2E9426CF7179}" type="slidenum">
              <a:rPr kumimoji="1" lang="ja-JP" altLang="en-US" smtClean="0"/>
              <a:pPr/>
              <a:t>14</a:t>
            </a:fld>
            <a:endParaRPr kumimoji="1" lang="ja-JP" altLang="en-US"/>
          </a:p>
        </p:txBody>
      </p:sp>
    </p:spTree>
    <p:extLst>
      <p:ext uri="{BB962C8B-B14F-4D97-AF65-F5344CB8AC3E}">
        <p14:creationId xmlns:p14="http://schemas.microsoft.com/office/powerpoint/2010/main" val="383199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childTnLst>
                                </p:cTn>
                              </p:par>
                              <p:par>
                                <p:cTn id="18" presetID="10" presetClass="entr" presetSubtype="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childTnLst>
                          </p:cTn>
                        </p:par>
                        <p:par>
                          <p:cTn id="38" fill="hold">
                            <p:stCondLst>
                              <p:cond delay="500"/>
                            </p:stCondLst>
                            <p:childTnLst>
                              <p:par>
                                <p:cTn id="39" presetID="10" presetClass="entr" presetSubtype="0"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3000"/>
                                        <p:tgtEl>
                                          <p:spTgt spid="11"/>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CM</a:t>
            </a:r>
            <a:r>
              <a:rPr kumimoji="1" lang="ja-JP" altLang="en-US" dirty="0" smtClean="0"/>
              <a:t>における物語性の分類②</a:t>
            </a:r>
            <a:endParaRPr kumimoji="1" lang="ja-JP" altLang="en-US" dirty="0"/>
          </a:p>
        </p:txBody>
      </p:sp>
      <p:grpSp>
        <p:nvGrpSpPr>
          <p:cNvPr id="3" name="グループ化 23"/>
          <p:cNvGrpSpPr/>
          <p:nvPr/>
        </p:nvGrpSpPr>
        <p:grpSpPr>
          <a:xfrm>
            <a:off x="467544" y="1412776"/>
            <a:ext cx="7848872" cy="1152128"/>
            <a:chOff x="467544" y="1412776"/>
            <a:chExt cx="7848872" cy="1152128"/>
          </a:xfrm>
        </p:grpSpPr>
        <p:sp>
          <p:nvSpPr>
            <p:cNvPr id="5" name="テキスト ボックス 4"/>
            <p:cNvSpPr txBox="1"/>
            <p:nvPr/>
          </p:nvSpPr>
          <p:spPr>
            <a:xfrm>
              <a:off x="467544" y="1412776"/>
              <a:ext cx="1518364" cy="523220"/>
            </a:xfrm>
            <a:prstGeom prst="rect">
              <a:avLst/>
            </a:prstGeom>
            <a:noFill/>
          </p:spPr>
          <p:txBody>
            <a:bodyPr wrap="none" rtlCol="0">
              <a:spAutoFit/>
            </a:bodyPr>
            <a:lstStyle/>
            <a:p>
              <a:pPr>
                <a:buFont typeface="Wingdings" pitchFamily="2" charset="2"/>
                <a:buChar char="n"/>
              </a:pPr>
              <a:r>
                <a:rPr kumimoji="1" lang="ja-JP" altLang="en-US" sz="2800" dirty="0" smtClean="0"/>
                <a:t>関連性</a:t>
              </a:r>
              <a:endParaRPr kumimoji="1" lang="ja-JP" altLang="en-US" sz="2800" dirty="0"/>
            </a:p>
          </p:txBody>
        </p:sp>
        <p:sp>
          <p:nvSpPr>
            <p:cNvPr id="33" name="対角する 2 つの角を切り取った四角形 32"/>
            <p:cNvSpPr/>
            <p:nvPr/>
          </p:nvSpPr>
          <p:spPr>
            <a:xfrm>
              <a:off x="611560" y="1916832"/>
              <a:ext cx="7704856" cy="648072"/>
            </a:xfrm>
            <a:prstGeom prst="snip2Diag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28575">
              <a:solidFill>
                <a:srgbClr val="39874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83568" y="1916832"/>
              <a:ext cx="7560840" cy="646331"/>
            </a:xfrm>
            <a:prstGeom prst="rect">
              <a:avLst/>
            </a:prstGeom>
            <a:noFill/>
          </p:spPr>
          <p:txBody>
            <a:bodyPr wrap="square" rtlCol="0">
              <a:spAutoFit/>
            </a:bodyPr>
            <a:lstStyle/>
            <a:p>
              <a:r>
                <a:rPr kumimoji="1" lang="ja-JP" altLang="en-US" sz="2000" dirty="0" smtClean="0"/>
                <a:t>ある情報が広告メッセージを理解するために役立つ度合いのこと</a:t>
              </a:r>
              <a:endParaRPr kumimoji="1" lang="en-US" altLang="ja-JP" sz="2000" dirty="0" smtClean="0"/>
            </a:p>
            <a:p>
              <a:r>
                <a:rPr lang="en-US" altLang="ja-JP" sz="1600" dirty="0" smtClean="0"/>
                <a:t>                                                                                           </a:t>
              </a:r>
              <a:r>
                <a:rPr lang="ja-JP" altLang="en-US" sz="1600" dirty="0" smtClean="0"/>
                <a:t>　　　　</a:t>
              </a:r>
              <a:r>
                <a:rPr lang="en-US" altLang="ja-JP" sz="1600" dirty="0" smtClean="0"/>
                <a:t> </a:t>
              </a:r>
              <a:r>
                <a:rPr lang="ja-JP" altLang="en-US" sz="1600" dirty="0" smtClean="0"/>
                <a:t>　　　　　　</a:t>
              </a:r>
              <a:r>
                <a:rPr lang="en-US" altLang="ja-JP" sz="1600" dirty="0" smtClean="0"/>
                <a:t> (Lee &amp; Mason 1999)</a:t>
              </a:r>
              <a:r>
                <a:rPr lang="ja-JP" altLang="en-US" sz="1600" dirty="0" smtClean="0"/>
                <a:t>　　</a:t>
              </a:r>
              <a:endParaRPr kumimoji="1" lang="ja-JP" altLang="en-US" sz="1600" dirty="0"/>
            </a:p>
          </p:txBody>
        </p:sp>
      </p:grpSp>
      <p:cxnSp>
        <p:nvCxnSpPr>
          <p:cNvPr id="17" name="直線コネクタ 16"/>
          <p:cNvCxnSpPr/>
          <p:nvPr/>
        </p:nvCxnSpPr>
        <p:spPr>
          <a:xfrm>
            <a:off x="1979712" y="2276872"/>
            <a:ext cx="165618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角丸四角形 11"/>
          <p:cNvSpPr/>
          <p:nvPr/>
        </p:nvSpPr>
        <p:spPr>
          <a:xfrm>
            <a:off x="2483768" y="2708920"/>
            <a:ext cx="6408712" cy="3672408"/>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8575" cmpd="sng">
            <a:solidFill>
              <a:schemeClr val="accent2"/>
            </a:solidFill>
            <a:prstDash val="dash"/>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grpSp>
        <p:nvGrpSpPr>
          <p:cNvPr id="4" name="グループ化 21"/>
          <p:cNvGrpSpPr/>
          <p:nvPr/>
        </p:nvGrpSpPr>
        <p:grpSpPr>
          <a:xfrm>
            <a:off x="2802959" y="4725144"/>
            <a:ext cx="5657473" cy="1440160"/>
            <a:chOff x="2730951" y="3068960"/>
            <a:chExt cx="5657473" cy="1440160"/>
          </a:xfrm>
        </p:grpSpPr>
        <p:sp>
          <p:nvSpPr>
            <p:cNvPr id="19" name="テキスト ボックス 18"/>
            <p:cNvSpPr txBox="1"/>
            <p:nvPr/>
          </p:nvSpPr>
          <p:spPr>
            <a:xfrm>
              <a:off x="2730951" y="3068960"/>
              <a:ext cx="3929281" cy="461665"/>
            </a:xfrm>
            <a:prstGeom prst="rect">
              <a:avLst/>
            </a:prstGeom>
            <a:noFill/>
          </p:spPr>
          <p:txBody>
            <a:bodyPr wrap="none" rtlCol="0">
              <a:spAutoFit/>
            </a:bodyPr>
            <a:lstStyle/>
            <a:p>
              <a:pPr>
                <a:buFont typeface="Wingdings" pitchFamily="2" charset="2"/>
                <a:buChar char="p"/>
              </a:pPr>
              <a:r>
                <a:rPr kumimoji="1" lang="en-US" altLang="ja-JP" sz="2400" b="1" dirty="0" smtClean="0"/>
                <a:t>CM</a:t>
              </a:r>
              <a:r>
                <a:rPr kumimoji="1" lang="ja-JP" altLang="en-US" sz="2400" b="1" dirty="0" smtClean="0"/>
                <a:t>における広告メッセージ</a:t>
              </a:r>
              <a:endParaRPr kumimoji="1" lang="ja-JP" altLang="en-US" sz="2400" b="1" dirty="0"/>
            </a:p>
          </p:txBody>
        </p:sp>
        <p:sp>
          <p:nvSpPr>
            <p:cNvPr id="21" name="対角する 2 つの角を切り取った四角形 20"/>
            <p:cNvSpPr/>
            <p:nvPr/>
          </p:nvSpPr>
          <p:spPr>
            <a:xfrm>
              <a:off x="2843808" y="3573016"/>
              <a:ext cx="5544616" cy="936104"/>
            </a:xfrm>
            <a:prstGeom prst="snip2DiagRect">
              <a:avLst/>
            </a:prstGeom>
            <a:solidFill>
              <a:schemeClr val="accent6">
                <a:lumMod val="20000"/>
                <a:lumOff val="8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2955704" y="3645025"/>
              <a:ext cx="5432720" cy="830997"/>
            </a:xfrm>
            <a:prstGeom prst="rect">
              <a:avLst/>
            </a:prstGeom>
            <a:noFill/>
          </p:spPr>
          <p:txBody>
            <a:bodyPr wrap="square" rtlCol="0">
              <a:spAutoFit/>
            </a:bodyPr>
            <a:lstStyle/>
            <a:p>
              <a:r>
                <a:rPr kumimoji="1" lang="ja-JP" altLang="en-US" sz="2400" b="1" dirty="0" smtClean="0"/>
                <a:t>テレビ</a:t>
              </a:r>
              <a:r>
                <a:rPr kumimoji="1" lang="en-US" altLang="ja-JP" sz="2400" b="1" dirty="0" smtClean="0"/>
                <a:t>CM</a:t>
              </a:r>
              <a:r>
                <a:rPr kumimoji="1" lang="ja-JP" altLang="en-US" sz="2400" b="1" dirty="0" smtClean="0"/>
                <a:t>を通して企業などの広告主が</a:t>
              </a:r>
              <a:endParaRPr kumimoji="1" lang="en-US" altLang="ja-JP" sz="2400" b="1" dirty="0" smtClean="0"/>
            </a:p>
            <a:p>
              <a:r>
                <a:rPr kumimoji="1" lang="ja-JP" altLang="en-US" sz="2400" b="1" dirty="0" smtClean="0"/>
                <a:t>消費者に伝達しようとする事柄</a:t>
              </a:r>
              <a:endParaRPr kumimoji="1" lang="ja-JP" altLang="en-US" sz="2400" b="1" dirty="0"/>
            </a:p>
          </p:txBody>
        </p:sp>
      </p:grpSp>
      <p:sp>
        <p:nvSpPr>
          <p:cNvPr id="47" name="下矢印 46"/>
          <p:cNvSpPr/>
          <p:nvPr/>
        </p:nvSpPr>
        <p:spPr>
          <a:xfrm>
            <a:off x="3563888" y="4221088"/>
            <a:ext cx="720080" cy="432048"/>
          </a:xfrm>
          <a:prstGeom prst="downArrow">
            <a:avLst/>
          </a:prstGeom>
          <a:solidFill>
            <a:schemeClr val="accent2">
              <a:lumMod val="40000"/>
              <a:lumOff val="60000"/>
            </a:schemeClr>
          </a:solidFill>
          <a:ln>
            <a:solidFill>
              <a:schemeClr val="accent2"/>
            </a:solidFill>
          </a:ln>
          <a:effectLst>
            <a:outerShdw blurRad="50800" dist="38100" dir="8100000" algn="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pic>
        <p:nvPicPr>
          <p:cNvPr id="1027" name="Picture 3" descr="C:\Users\a4210018\AppData\Local\Microsoft\Windows\Temporary Internet Files\Content.IE5\6J9I1N6C\MC900411978[1].wmf"/>
          <p:cNvPicPr>
            <a:picLocks noChangeAspect="1" noChangeArrowheads="1"/>
          </p:cNvPicPr>
          <p:nvPr/>
        </p:nvPicPr>
        <p:blipFill>
          <a:blip r:embed="rId2" cstate="print"/>
          <a:srcRect/>
          <a:stretch>
            <a:fillRect/>
          </a:stretch>
        </p:blipFill>
        <p:spPr bwMode="auto">
          <a:xfrm>
            <a:off x="355377" y="4725144"/>
            <a:ext cx="1768351" cy="1506398"/>
          </a:xfrm>
          <a:prstGeom prst="rect">
            <a:avLst/>
          </a:prstGeom>
          <a:noFill/>
        </p:spPr>
      </p:pic>
      <p:grpSp>
        <p:nvGrpSpPr>
          <p:cNvPr id="7" name="グループ化 24"/>
          <p:cNvGrpSpPr/>
          <p:nvPr/>
        </p:nvGrpSpPr>
        <p:grpSpPr>
          <a:xfrm>
            <a:off x="2843808" y="2780928"/>
            <a:ext cx="5616624" cy="1224136"/>
            <a:chOff x="2771800" y="3068960"/>
            <a:chExt cx="5616624" cy="1224136"/>
          </a:xfrm>
        </p:grpSpPr>
        <p:grpSp>
          <p:nvGrpSpPr>
            <p:cNvPr id="10" name="図形グループ 9"/>
            <p:cNvGrpSpPr/>
            <p:nvPr/>
          </p:nvGrpSpPr>
          <p:grpSpPr>
            <a:xfrm>
              <a:off x="2771800" y="3068960"/>
              <a:ext cx="5616624" cy="1224136"/>
              <a:chOff x="2699792" y="2924944"/>
              <a:chExt cx="5616624" cy="1224136"/>
            </a:xfrm>
          </p:grpSpPr>
          <p:sp>
            <p:nvSpPr>
              <p:cNvPr id="9" name="対角する 2 つの角を切り取った四角形 8"/>
              <p:cNvSpPr/>
              <p:nvPr/>
            </p:nvSpPr>
            <p:spPr>
              <a:xfrm>
                <a:off x="2771800" y="3356992"/>
                <a:ext cx="5544616" cy="792088"/>
              </a:xfrm>
              <a:prstGeom prst="snip2DiagRect">
                <a:avLst/>
              </a:prstGeom>
              <a:solidFill>
                <a:schemeClr val="accent6">
                  <a:lumMod val="20000"/>
                  <a:lumOff val="80000"/>
                </a:schemeClr>
              </a:solidFill>
              <a:ln w="25400" cmpd="sng">
                <a:solidFill>
                  <a:schemeClr val="accent6">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2771800" y="3430741"/>
                <a:ext cx="5544616" cy="646331"/>
              </a:xfrm>
              <a:prstGeom prst="rect">
                <a:avLst/>
              </a:prstGeom>
              <a:noFill/>
            </p:spPr>
            <p:txBody>
              <a:bodyPr wrap="square" rtlCol="0">
                <a:spAutoFit/>
              </a:bodyPr>
              <a:lstStyle/>
              <a:p>
                <a:r>
                  <a:rPr kumimoji="1" lang="ja-JP" altLang="en-US" dirty="0" smtClean="0"/>
                  <a:t>企業などの広告主による広告活動を通して広告主が</a:t>
                </a:r>
                <a:endParaRPr kumimoji="1" lang="en-US" altLang="ja-JP" dirty="0" smtClean="0"/>
              </a:p>
              <a:p>
                <a:r>
                  <a:rPr kumimoji="1" lang="ja-JP" altLang="en-US" dirty="0" smtClean="0"/>
                  <a:t>消費者に伝達しようとする事柄</a:t>
                </a:r>
                <a:endParaRPr kumimoji="1" lang="ja-JP" altLang="en-US" dirty="0"/>
              </a:p>
            </p:txBody>
          </p:sp>
          <p:sp>
            <p:nvSpPr>
              <p:cNvPr id="8" name="テキスト ボックス 7"/>
              <p:cNvSpPr txBox="1"/>
              <p:nvPr/>
            </p:nvSpPr>
            <p:spPr>
              <a:xfrm>
                <a:off x="2699792" y="2924944"/>
                <a:ext cx="2441694" cy="461665"/>
              </a:xfrm>
              <a:prstGeom prst="rect">
                <a:avLst/>
              </a:prstGeom>
              <a:noFill/>
            </p:spPr>
            <p:txBody>
              <a:bodyPr wrap="none" rtlCol="0">
                <a:spAutoFit/>
              </a:bodyPr>
              <a:lstStyle/>
              <a:p>
                <a:pPr marL="342900" indent="-342900">
                  <a:buFont typeface="Wingdings" charset="2"/>
                  <a:buChar char="p"/>
                </a:pPr>
                <a:r>
                  <a:rPr kumimoji="1" lang="ja-JP" altLang="en-US" sz="2400" dirty="0" smtClean="0"/>
                  <a:t>広告メッセージ</a:t>
                </a:r>
                <a:endParaRPr kumimoji="1" lang="ja-JP" altLang="en-US" sz="2400" dirty="0"/>
              </a:p>
            </p:txBody>
          </p:sp>
        </p:grpSp>
        <p:sp>
          <p:nvSpPr>
            <p:cNvPr id="23" name="テキスト ボックス 22"/>
            <p:cNvSpPr txBox="1"/>
            <p:nvPr/>
          </p:nvSpPr>
          <p:spPr>
            <a:xfrm>
              <a:off x="6948264" y="3933056"/>
              <a:ext cx="1207382" cy="307777"/>
            </a:xfrm>
            <a:prstGeom prst="rect">
              <a:avLst/>
            </a:prstGeom>
            <a:noFill/>
          </p:spPr>
          <p:txBody>
            <a:bodyPr wrap="none" rtlCol="0">
              <a:spAutoFit/>
            </a:bodyPr>
            <a:lstStyle/>
            <a:p>
              <a:r>
                <a:rPr kumimoji="1" lang="ja-JP" altLang="en-US" sz="1400" dirty="0" smtClean="0"/>
                <a:t>（亀井　</a:t>
              </a:r>
              <a:r>
                <a:rPr kumimoji="1" lang="en-US" altLang="ja-JP" sz="1400" dirty="0" smtClean="0"/>
                <a:t>2005</a:t>
              </a:r>
              <a:r>
                <a:rPr kumimoji="1" lang="ja-JP" altLang="en-US" sz="1400" dirty="0" smtClean="0"/>
                <a:t>）</a:t>
              </a:r>
              <a:endParaRPr kumimoji="1" lang="ja-JP" altLang="en-US" sz="1400" dirty="0"/>
            </a:p>
          </p:txBody>
        </p:sp>
      </p:grpSp>
      <p:sp>
        <p:nvSpPr>
          <p:cNvPr id="24" name="フッター プレースホルダ 23"/>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26" name="スライド番号プレースホルダ 25"/>
          <p:cNvSpPr>
            <a:spLocks noGrp="1"/>
          </p:cNvSpPr>
          <p:nvPr>
            <p:ph type="sldNum" sz="quarter" idx="12"/>
          </p:nvPr>
        </p:nvSpPr>
        <p:spPr/>
        <p:txBody>
          <a:bodyPr/>
          <a:lstStyle/>
          <a:p>
            <a:fld id="{D226E75D-3391-4F44-A92D-2E9426CF7179}" type="slidenum">
              <a:rPr kumimoji="1" lang="ja-JP" altLang="en-US" smtClean="0"/>
              <a:pPr/>
              <a:t>15</a:t>
            </a:fld>
            <a:endParaRPr kumimoji="1" lang="ja-JP" altLang="en-US"/>
          </a:p>
        </p:txBody>
      </p:sp>
      <p:sp>
        <p:nvSpPr>
          <p:cNvPr id="15" name="屈折矢印 14"/>
          <p:cNvSpPr/>
          <p:nvPr/>
        </p:nvSpPr>
        <p:spPr>
          <a:xfrm rot="5400000">
            <a:off x="1511660" y="2888940"/>
            <a:ext cx="1656184" cy="432048"/>
          </a:xfrm>
          <a:prstGeom prst="bentUpArrow">
            <a:avLst>
              <a:gd name="adj1" fmla="val 25000"/>
              <a:gd name="adj2" fmla="val 49184"/>
              <a:gd name="adj3" fmla="val 39885"/>
            </a:avLst>
          </a:prstGeom>
          <a:solidFill>
            <a:srgbClr val="E6B9B8"/>
          </a:solidFill>
          <a:ln w="158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strips(downLeft)">
                                      <p:cBhvr>
                                        <p:cTn id="12" dur="500"/>
                                        <p:tgtEl>
                                          <p:spTgt spid="1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p:stCondLst>
                              <p:cond delay="500"/>
                            </p:stCondLst>
                            <p:childTnLst>
                              <p:par>
                                <p:cTn id="20" presetID="10" presetClass="entr" presetSubtype="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par>
                          <p:cTn id="28" fill="hold">
                            <p:stCondLst>
                              <p:cond delay="5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47"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CM</a:t>
            </a:r>
            <a:r>
              <a:rPr lang="ja-JP" altLang="en-US" dirty="0"/>
              <a:t>における物語性の</a:t>
            </a:r>
            <a:r>
              <a:rPr lang="ja-JP" altLang="en-US" dirty="0" smtClean="0"/>
              <a:t>分類</a:t>
            </a:r>
            <a:r>
              <a:rPr lang="en-US" altLang="ja-JP" dirty="0" smtClean="0"/>
              <a:t>③</a:t>
            </a:r>
            <a:endParaRPr kumimoji="1" lang="ja-JP" altLang="en-US" dirty="0"/>
          </a:p>
        </p:txBody>
      </p:sp>
      <p:grpSp>
        <p:nvGrpSpPr>
          <p:cNvPr id="4" name="グループ化 33"/>
          <p:cNvGrpSpPr/>
          <p:nvPr/>
        </p:nvGrpSpPr>
        <p:grpSpPr>
          <a:xfrm>
            <a:off x="1168305" y="2708920"/>
            <a:ext cx="6665145" cy="473507"/>
            <a:chOff x="1043608" y="2852936"/>
            <a:chExt cx="6768752" cy="648072"/>
          </a:xfrm>
        </p:grpSpPr>
        <p:sp>
          <p:nvSpPr>
            <p:cNvPr id="19" name="屈折矢印 18"/>
            <p:cNvSpPr/>
            <p:nvPr/>
          </p:nvSpPr>
          <p:spPr>
            <a:xfrm rot="10800000">
              <a:off x="1043608" y="2924944"/>
              <a:ext cx="6768752" cy="576064"/>
            </a:xfrm>
            <a:prstGeom prst="bentUpArrow">
              <a:avLst>
                <a:gd name="adj1" fmla="val 25000"/>
                <a:gd name="adj2" fmla="val 25000"/>
                <a:gd name="adj3" fmla="val 48042"/>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FFC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20" name="正方形/長方形 19"/>
            <p:cNvSpPr/>
            <p:nvPr/>
          </p:nvSpPr>
          <p:spPr>
            <a:xfrm>
              <a:off x="3865780" y="2852936"/>
              <a:ext cx="914400" cy="394219"/>
            </a:xfrm>
            <a:prstGeom prst="rect">
              <a:avLst/>
            </a:prstGeom>
            <a:ln>
              <a:solidFill>
                <a:srgbClr val="50D4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1" name="テキスト ボックス 13"/>
            <p:cNvSpPr txBox="1"/>
            <p:nvPr/>
          </p:nvSpPr>
          <p:spPr>
            <a:xfrm>
              <a:off x="4025462" y="2852936"/>
              <a:ext cx="595035" cy="338554"/>
            </a:xfrm>
            <a:prstGeom prst="rect">
              <a:avLst/>
            </a:prstGeom>
            <a:noFill/>
          </p:spPr>
          <p:txBody>
            <a:bodyPr wrap="none" rtlCol="0">
              <a:spAutoFit/>
            </a:bodyPr>
            <a:lstStyle/>
            <a:p>
              <a:r>
                <a:rPr kumimoji="1" lang="ja-JP" altLang="en-US" sz="1600" dirty="0" smtClean="0"/>
                <a:t>理解</a:t>
              </a:r>
              <a:endParaRPr kumimoji="1" lang="ja-JP" altLang="en-US" sz="1600" dirty="0"/>
            </a:p>
          </p:txBody>
        </p:sp>
        <p:sp>
          <p:nvSpPr>
            <p:cNvPr id="22" name="正方形/長方形 21"/>
            <p:cNvSpPr/>
            <p:nvPr/>
          </p:nvSpPr>
          <p:spPr>
            <a:xfrm>
              <a:off x="7668344" y="2924944"/>
              <a:ext cx="144016" cy="57606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FFC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grpSp>
      <p:grpSp>
        <p:nvGrpSpPr>
          <p:cNvPr id="7" name="グループ化 43"/>
          <p:cNvGrpSpPr/>
          <p:nvPr/>
        </p:nvGrpSpPr>
        <p:grpSpPr>
          <a:xfrm>
            <a:off x="1600353" y="4509120"/>
            <a:ext cx="2346926" cy="485509"/>
            <a:chOff x="1600353" y="4573490"/>
            <a:chExt cx="2346926" cy="485509"/>
          </a:xfrm>
        </p:grpSpPr>
        <p:sp>
          <p:nvSpPr>
            <p:cNvPr id="15" name="上カーブ矢印 14"/>
            <p:cNvSpPr/>
            <p:nvPr/>
          </p:nvSpPr>
          <p:spPr>
            <a:xfrm>
              <a:off x="1600353" y="4573490"/>
              <a:ext cx="2346926" cy="338219"/>
            </a:xfrm>
            <a:prstGeom prst="curvedUpArrow">
              <a:avLst>
                <a:gd name="adj1" fmla="val 25000"/>
                <a:gd name="adj2" fmla="val 77153"/>
                <a:gd name="adj3" fmla="val 41697"/>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FFC000"/>
              </a:solidFill>
            </a:ln>
            <a:scene3d>
              <a:camera prst="orthographicFront">
                <a:rot lat="0" lon="10800000" rev="0"/>
              </a:camera>
              <a:lightRig rig="threePt" dir="t"/>
            </a:scene3d>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solidFill>
                  <a:schemeClr val="tx1"/>
                </a:solidFill>
              </a:endParaRPr>
            </a:p>
          </p:txBody>
        </p:sp>
        <p:sp>
          <p:nvSpPr>
            <p:cNvPr id="17" name="正方形/長方形 16"/>
            <p:cNvSpPr/>
            <p:nvPr/>
          </p:nvSpPr>
          <p:spPr>
            <a:xfrm>
              <a:off x="2413776" y="4653136"/>
              <a:ext cx="720080" cy="405863"/>
            </a:xfrm>
            <a:prstGeom prst="rect">
              <a:avLst/>
            </a:prstGeom>
            <a:ln>
              <a:solidFill>
                <a:srgbClr val="50D45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8" name="テキスト ボックス 17"/>
            <p:cNvSpPr txBox="1"/>
            <p:nvPr/>
          </p:nvSpPr>
          <p:spPr>
            <a:xfrm>
              <a:off x="2413776" y="4637315"/>
              <a:ext cx="720080" cy="375861"/>
            </a:xfrm>
            <a:prstGeom prst="rect">
              <a:avLst/>
            </a:prstGeom>
            <a:noFill/>
          </p:spPr>
          <p:txBody>
            <a:bodyPr wrap="square" rtlCol="0">
              <a:spAutoFit/>
            </a:bodyPr>
            <a:lstStyle/>
            <a:p>
              <a:r>
                <a:rPr kumimoji="1" lang="ja-JP" altLang="en-US" sz="2000" b="1" dirty="0" smtClean="0">
                  <a:solidFill>
                    <a:srgbClr val="FF0000"/>
                  </a:solidFill>
                </a:rPr>
                <a:t>関連</a:t>
              </a:r>
              <a:endParaRPr kumimoji="1" lang="ja-JP" altLang="en-US" sz="2000" b="1" dirty="0">
                <a:solidFill>
                  <a:srgbClr val="FF0000"/>
                </a:solidFill>
              </a:endParaRPr>
            </a:p>
          </p:txBody>
        </p:sp>
      </p:grpSp>
      <p:sp>
        <p:nvSpPr>
          <p:cNvPr id="27" name="ストライプ矢印 26"/>
          <p:cNvSpPr/>
          <p:nvPr/>
        </p:nvSpPr>
        <p:spPr>
          <a:xfrm>
            <a:off x="664249" y="5517232"/>
            <a:ext cx="504056" cy="576064"/>
          </a:xfrm>
          <a:prstGeom prst="stripedRightArrow">
            <a:avLst/>
          </a:prstGeo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16200000" scaled="1"/>
            <a:tileRect/>
          </a:gradFill>
          <a:ln w="22225">
            <a:solidFill>
              <a:schemeClr val="accent6">
                <a:lumMod val="75000"/>
              </a:schemeClr>
            </a:solid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547664" y="5301208"/>
            <a:ext cx="7148111" cy="461665"/>
          </a:xfrm>
          <a:prstGeom prst="rect">
            <a:avLst/>
          </a:prstGeom>
          <a:solidFill>
            <a:schemeClr val="bg1"/>
          </a:solidFill>
          <a:ln w="28575">
            <a:solidFill>
              <a:srgbClr val="50D450"/>
            </a:solidFill>
          </a:ln>
          <a:effectLst>
            <a:outerShdw blurRad="50800" dist="38100" dir="8100000" algn="tr" rotWithShape="0">
              <a:prstClr val="black">
                <a:alpha val="40000"/>
              </a:prstClr>
            </a:outerShdw>
          </a:effectLst>
        </p:spPr>
        <p:txBody>
          <a:bodyPr wrap="none" rtlCol="0">
            <a:spAutoFit/>
          </a:bodyPr>
          <a:lstStyle/>
          <a:p>
            <a:pPr>
              <a:buFont typeface="Wingdings" pitchFamily="2" charset="2"/>
              <a:buChar char="l"/>
            </a:pPr>
            <a:r>
              <a:rPr kumimoji="1" lang="en-US" altLang="ja-JP" dirty="0" smtClean="0"/>
              <a:t> CM</a:t>
            </a:r>
            <a:r>
              <a:rPr kumimoji="1" lang="ja-JP" altLang="en-US" dirty="0" smtClean="0"/>
              <a:t>の物語によって広告メッセージを</a:t>
            </a:r>
            <a:r>
              <a:rPr lang="ja-JP" altLang="en-US" b="1" u="sng" dirty="0" smtClean="0"/>
              <a:t>理解しやすい</a:t>
            </a:r>
            <a:r>
              <a:rPr kumimoji="1" lang="ja-JP" altLang="en-US" b="1" u="sng" dirty="0" smtClean="0"/>
              <a:t> </a:t>
            </a:r>
            <a:r>
              <a:rPr kumimoji="1" lang="ja-JP" altLang="en-US" dirty="0" smtClean="0"/>
              <a:t>→　</a:t>
            </a:r>
            <a:r>
              <a:rPr lang="ja-JP" altLang="en-US" sz="2400" b="1" dirty="0" smtClean="0"/>
              <a:t>関連性</a:t>
            </a:r>
            <a:r>
              <a:rPr lang="ja-JP" altLang="en-US" sz="2400" b="1" dirty="0" smtClean="0">
                <a:solidFill>
                  <a:srgbClr val="FF0000"/>
                </a:solidFill>
              </a:rPr>
              <a:t>高い</a:t>
            </a:r>
            <a:endParaRPr kumimoji="1" lang="ja-JP" altLang="en-US" sz="2400" b="1" dirty="0">
              <a:solidFill>
                <a:srgbClr val="FF0000"/>
              </a:solidFill>
            </a:endParaRPr>
          </a:p>
        </p:txBody>
      </p:sp>
      <p:sp>
        <p:nvSpPr>
          <p:cNvPr id="29" name="テキスト ボックス 28"/>
          <p:cNvSpPr txBox="1"/>
          <p:nvPr/>
        </p:nvSpPr>
        <p:spPr>
          <a:xfrm>
            <a:off x="1547664" y="5877272"/>
            <a:ext cx="7167430" cy="461665"/>
          </a:xfrm>
          <a:prstGeom prst="rect">
            <a:avLst/>
          </a:prstGeom>
          <a:solidFill>
            <a:schemeClr val="bg1"/>
          </a:solidFill>
          <a:ln w="28575">
            <a:solidFill>
              <a:srgbClr val="50D450"/>
            </a:solidFill>
          </a:ln>
          <a:effectLst>
            <a:outerShdw blurRad="50800" dist="38100" dir="8100000" algn="tr" rotWithShape="0">
              <a:prstClr val="black">
                <a:alpha val="40000"/>
              </a:prstClr>
            </a:outerShdw>
          </a:effectLst>
        </p:spPr>
        <p:txBody>
          <a:bodyPr wrap="square" rtlCol="0">
            <a:spAutoFit/>
          </a:bodyPr>
          <a:lstStyle/>
          <a:p>
            <a:pPr>
              <a:buFont typeface="Wingdings" pitchFamily="2" charset="2"/>
              <a:buChar char="l"/>
            </a:pPr>
            <a:r>
              <a:rPr lang="en-US" altLang="ja-JP" dirty="0" smtClean="0"/>
              <a:t> CM</a:t>
            </a:r>
            <a:r>
              <a:rPr lang="ja-JP" altLang="en-US" dirty="0" smtClean="0"/>
              <a:t>の物語を見ても広告メッセージを</a:t>
            </a:r>
            <a:r>
              <a:rPr lang="ja-JP" altLang="en-US" b="1" u="sng" dirty="0" smtClean="0"/>
              <a:t>理解しにくい</a:t>
            </a:r>
            <a:r>
              <a:rPr lang="en-US" altLang="ja-JP" b="1" u="sng" dirty="0" smtClean="0"/>
              <a:t> </a:t>
            </a:r>
            <a:r>
              <a:rPr lang="ja-JP" altLang="en-US" b="1" u="sng" dirty="0" smtClean="0"/>
              <a:t> </a:t>
            </a:r>
            <a:r>
              <a:rPr lang="ja-JP" altLang="en-US" dirty="0" smtClean="0"/>
              <a:t>→　</a:t>
            </a:r>
            <a:r>
              <a:rPr lang="ja-JP" altLang="en-US" sz="2400" b="1" dirty="0" smtClean="0"/>
              <a:t>関連性</a:t>
            </a:r>
            <a:r>
              <a:rPr lang="ja-JP" altLang="en-US" sz="2400" b="1" dirty="0" smtClean="0">
                <a:solidFill>
                  <a:srgbClr val="FF0000"/>
                </a:solidFill>
              </a:rPr>
              <a:t>低い</a:t>
            </a:r>
            <a:endParaRPr kumimoji="1" lang="ja-JP" altLang="en-US" sz="2400" b="1" dirty="0">
              <a:solidFill>
                <a:srgbClr val="FF0000"/>
              </a:solidFill>
            </a:endParaRPr>
          </a:p>
        </p:txBody>
      </p:sp>
      <p:cxnSp>
        <p:nvCxnSpPr>
          <p:cNvPr id="30" name="直線コネクタ 29"/>
          <p:cNvCxnSpPr/>
          <p:nvPr/>
        </p:nvCxnSpPr>
        <p:spPr>
          <a:xfrm>
            <a:off x="323528" y="5157192"/>
            <a:ext cx="8496944" cy="0"/>
          </a:xfrm>
          <a:prstGeom prst="line">
            <a:avLst/>
          </a:prstGeom>
          <a:ln cap="rnd">
            <a:solidFill>
              <a:srgbClr val="FFC000"/>
            </a:solidFill>
            <a:prstDash val="dash"/>
          </a:ln>
        </p:spPr>
        <p:style>
          <a:lnRef idx="2">
            <a:schemeClr val="accent1"/>
          </a:lnRef>
          <a:fillRef idx="0">
            <a:schemeClr val="accent1"/>
          </a:fillRef>
          <a:effectRef idx="1">
            <a:schemeClr val="accent1"/>
          </a:effectRef>
          <a:fontRef idx="minor">
            <a:schemeClr val="tx1"/>
          </a:fontRef>
        </p:style>
      </p:cxnSp>
      <p:grpSp>
        <p:nvGrpSpPr>
          <p:cNvPr id="12" name="グループ化 35"/>
          <p:cNvGrpSpPr/>
          <p:nvPr/>
        </p:nvGrpSpPr>
        <p:grpSpPr>
          <a:xfrm>
            <a:off x="611560" y="1484784"/>
            <a:ext cx="7632848" cy="1008112"/>
            <a:chOff x="611560" y="1484784"/>
            <a:chExt cx="7632848" cy="1008112"/>
          </a:xfrm>
        </p:grpSpPr>
        <p:sp>
          <p:nvSpPr>
            <p:cNvPr id="40" name="対角する 2 つの角を切り取った四角形 39"/>
            <p:cNvSpPr/>
            <p:nvPr/>
          </p:nvSpPr>
          <p:spPr>
            <a:xfrm>
              <a:off x="755576" y="1916832"/>
              <a:ext cx="7488832" cy="576064"/>
            </a:xfrm>
            <a:prstGeom prst="snip2DiagRect">
              <a:avLst/>
            </a:prstGeom>
            <a:noFill/>
            <a:ln w="381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 name="テキスト ボックス 2"/>
            <p:cNvSpPr txBox="1"/>
            <p:nvPr/>
          </p:nvSpPr>
          <p:spPr>
            <a:xfrm>
              <a:off x="611560" y="1484784"/>
              <a:ext cx="3020379" cy="461665"/>
            </a:xfrm>
            <a:prstGeom prst="rect">
              <a:avLst/>
            </a:prstGeom>
            <a:noFill/>
          </p:spPr>
          <p:txBody>
            <a:bodyPr wrap="none" rtlCol="0">
              <a:spAutoFit/>
            </a:bodyPr>
            <a:lstStyle/>
            <a:p>
              <a:pPr marL="342900" indent="-342900">
                <a:buFont typeface="Wingdings" pitchFamily="2" charset="2"/>
                <a:buChar char="n"/>
              </a:pPr>
              <a:r>
                <a:rPr lang="en-US" altLang="ja-JP" sz="2400" dirty="0" smtClean="0"/>
                <a:t>CM</a:t>
              </a:r>
              <a:r>
                <a:rPr lang="ja-JP" altLang="en-US" sz="2400" dirty="0" smtClean="0"/>
                <a:t>における関連性</a:t>
              </a:r>
              <a:endParaRPr kumimoji="1" lang="ja-JP" altLang="en-US" sz="2400" dirty="0"/>
            </a:p>
          </p:txBody>
        </p:sp>
        <p:sp>
          <p:nvSpPr>
            <p:cNvPr id="39" name="テキスト ボックス 38"/>
            <p:cNvSpPr txBox="1"/>
            <p:nvPr/>
          </p:nvSpPr>
          <p:spPr>
            <a:xfrm>
              <a:off x="772617" y="1988840"/>
              <a:ext cx="7399783" cy="369332"/>
            </a:xfrm>
            <a:prstGeom prst="rect">
              <a:avLst/>
            </a:prstGeom>
            <a:noFill/>
          </p:spPr>
          <p:txBody>
            <a:bodyPr wrap="none" rtlCol="0">
              <a:spAutoFit/>
            </a:bodyPr>
            <a:lstStyle/>
            <a:p>
              <a:r>
                <a:rPr kumimoji="1" lang="en-US" altLang="ja-JP" dirty="0" smtClean="0"/>
                <a:t>CM</a:t>
              </a:r>
              <a:r>
                <a:rPr kumimoji="1" lang="ja-JP" altLang="en-US" dirty="0" smtClean="0"/>
                <a:t>の物語が広告メッセージを理解するためにどれくらい役立つかの度合い</a:t>
              </a:r>
              <a:endParaRPr kumimoji="1" lang="ja-JP" altLang="en-US" dirty="0"/>
            </a:p>
          </p:txBody>
        </p:sp>
      </p:grpSp>
      <p:grpSp>
        <p:nvGrpSpPr>
          <p:cNvPr id="13" name="グループ化 6"/>
          <p:cNvGrpSpPr/>
          <p:nvPr/>
        </p:nvGrpSpPr>
        <p:grpSpPr>
          <a:xfrm>
            <a:off x="611560" y="3194379"/>
            <a:ext cx="7776864" cy="1314741"/>
            <a:chOff x="611560" y="3242930"/>
            <a:chExt cx="7776864" cy="1314741"/>
          </a:xfrm>
        </p:grpSpPr>
        <p:sp>
          <p:nvSpPr>
            <p:cNvPr id="23" name="右矢印 22"/>
            <p:cNvSpPr/>
            <p:nvPr/>
          </p:nvSpPr>
          <p:spPr>
            <a:xfrm>
              <a:off x="2195736" y="3389724"/>
              <a:ext cx="4752528" cy="615340"/>
            </a:xfrm>
            <a:prstGeom prst="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FFC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grpSp>
          <p:nvGrpSpPr>
            <p:cNvPr id="14" name="グループ化 42"/>
            <p:cNvGrpSpPr/>
            <p:nvPr/>
          </p:nvGrpSpPr>
          <p:grpSpPr>
            <a:xfrm>
              <a:off x="611560" y="3356992"/>
              <a:ext cx="1512168" cy="1200679"/>
              <a:chOff x="611560" y="3356992"/>
              <a:chExt cx="1512168" cy="1200679"/>
            </a:xfrm>
          </p:grpSpPr>
          <p:sp>
            <p:nvSpPr>
              <p:cNvPr id="32" name="角丸四角形 31"/>
              <p:cNvSpPr/>
              <p:nvPr/>
            </p:nvSpPr>
            <p:spPr>
              <a:xfrm>
                <a:off x="611560" y="4066161"/>
                <a:ext cx="1512168" cy="473507"/>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25400">
                <a:solidFill>
                  <a:srgbClr val="39874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5" name="Picture 3" descr="C:\Users\tatsuhiro\AppData\Local\Microsoft\Windows\Temporary Internet Files\Content.IE5\9ZSKUR28\MC900383834[1].wmf"/>
              <p:cNvPicPr>
                <a:picLocks noChangeAspect="1" noChangeArrowheads="1"/>
              </p:cNvPicPr>
              <p:nvPr/>
            </p:nvPicPr>
            <p:blipFill>
              <a:blip r:embed="rId3" cstate="print"/>
              <a:srcRect/>
              <a:stretch>
                <a:fillRect/>
              </a:stretch>
            </p:blipFill>
            <p:spPr bwMode="auto">
              <a:xfrm>
                <a:off x="971600" y="3356992"/>
                <a:ext cx="720080" cy="695010"/>
              </a:xfrm>
              <a:prstGeom prst="rect">
                <a:avLst/>
              </a:prstGeom>
              <a:noFill/>
            </p:spPr>
          </p:pic>
          <p:sp>
            <p:nvSpPr>
              <p:cNvPr id="6" name="テキスト ボックス 5"/>
              <p:cNvSpPr txBox="1"/>
              <p:nvPr/>
            </p:nvSpPr>
            <p:spPr>
              <a:xfrm>
                <a:off x="664249" y="4066161"/>
                <a:ext cx="1441420" cy="491510"/>
              </a:xfrm>
              <a:prstGeom prst="rect">
                <a:avLst/>
              </a:prstGeom>
              <a:noFill/>
            </p:spPr>
            <p:txBody>
              <a:bodyPr wrap="none" rtlCol="0">
                <a:spAutoFit/>
              </a:bodyPr>
              <a:lstStyle/>
              <a:p>
                <a:pPr algn="ctr"/>
                <a:r>
                  <a:rPr kumimoji="1" lang="ja-JP" altLang="en-US" sz="1400" dirty="0" smtClean="0"/>
                  <a:t>企業の</a:t>
                </a:r>
                <a:endParaRPr kumimoji="1" lang="en-US" altLang="ja-JP" sz="1400" dirty="0" smtClean="0"/>
              </a:p>
              <a:p>
                <a:pPr algn="ctr"/>
                <a:r>
                  <a:rPr kumimoji="1" lang="ja-JP" altLang="en-US" sz="1400" dirty="0" smtClean="0"/>
                  <a:t>広告メッセージ</a:t>
                </a:r>
                <a:endParaRPr kumimoji="1" lang="ja-JP" altLang="en-US" sz="1400" dirty="0"/>
              </a:p>
            </p:txBody>
          </p:sp>
        </p:grpSp>
        <p:grpSp>
          <p:nvGrpSpPr>
            <p:cNvPr id="16" name="グループ化 41"/>
            <p:cNvGrpSpPr/>
            <p:nvPr/>
          </p:nvGrpSpPr>
          <p:grpSpPr>
            <a:xfrm>
              <a:off x="3779912" y="3242930"/>
              <a:ext cx="1152128" cy="1288556"/>
              <a:chOff x="3779912" y="3242930"/>
              <a:chExt cx="1152128" cy="1288556"/>
            </a:xfrm>
          </p:grpSpPr>
          <p:sp>
            <p:nvSpPr>
              <p:cNvPr id="33" name="角丸四角形 32"/>
              <p:cNvSpPr/>
              <p:nvPr/>
            </p:nvSpPr>
            <p:spPr>
              <a:xfrm>
                <a:off x="3779912" y="4125623"/>
                <a:ext cx="1152128" cy="405863"/>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25400">
                <a:solidFill>
                  <a:srgbClr val="39874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3798512" y="4167628"/>
                <a:ext cx="1083951" cy="318035"/>
              </a:xfrm>
              <a:prstGeom prst="rect">
                <a:avLst/>
              </a:prstGeom>
              <a:noFill/>
            </p:spPr>
            <p:txBody>
              <a:bodyPr wrap="none" rtlCol="0">
                <a:spAutoFit/>
              </a:bodyPr>
              <a:lstStyle/>
              <a:p>
                <a:r>
                  <a:rPr kumimoji="1" lang="en-US" altLang="ja-JP" sz="1600" dirty="0" smtClean="0"/>
                  <a:t>CM</a:t>
                </a:r>
                <a:r>
                  <a:rPr kumimoji="1" lang="ja-JP" altLang="en-US" sz="1600" dirty="0" smtClean="0"/>
                  <a:t>の物語</a:t>
                </a:r>
                <a:endParaRPr kumimoji="1" lang="ja-JP" altLang="en-US" sz="1600" dirty="0"/>
              </a:p>
            </p:txBody>
          </p:sp>
          <p:pic>
            <p:nvPicPr>
              <p:cNvPr id="10" name="Picture 2" descr="C:\Users\tatsuhiro\AppData\Local\Microsoft\Windows\Temporary Internet Files\Content.IE5\06M625B2\MC900186162[1].wmf"/>
              <p:cNvPicPr>
                <a:picLocks noChangeAspect="1" noChangeArrowheads="1"/>
              </p:cNvPicPr>
              <p:nvPr/>
            </p:nvPicPr>
            <p:blipFill>
              <a:blip r:embed="rId4" cstate="print"/>
              <a:srcRect/>
              <a:stretch>
                <a:fillRect/>
              </a:stretch>
            </p:blipFill>
            <p:spPr bwMode="auto">
              <a:xfrm>
                <a:off x="3954186" y="3242930"/>
                <a:ext cx="905846" cy="834142"/>
              </a:xfrm>
              <a:prstGeom prst="rect">
                <a:avLst/>
              </a:prstGeom>
              <a:noFill/>
            </p:spPr>
          </p:pic>
        </p:grpSp>
        <p:grpSp>
          <p:nvGrpSpPr>
            <p:cNvPr id="24" name="グループ化 44"/>
            <p:cNvGrpSpPr/>
            <p:nvPr/>
          </p:nvGrpSpPr>
          <p:grpSpPr>
            <a:xfrm>
              <a:off x="7164288" y="3389723"/>
              <a:ext cx="1224136" cy="1149945"/>
              <a:chOff x="7164288" y="3389723"/>
              <a:chExt cx="1224136" cy="1149945"/>
            </a:xfrm>
          </p:grpSpPr>
          <p:sp>
            <p:nvSpPr>
              <p:cNvPr id="34" name="角丸四角形 33"/>
              <p:cNvSpPr/>
              <p:nvPr/>
            </p:nvSpPr>
            <p:spPr>
              <a:xfrm>
                <a:off x="7236296" y="4133805"/>
                <a:ext cx="1152128" cy="405863"/>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25400">
                <a:solidFill>
                  <a:srgbClr val="39874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7433340" y="4201449"/>
                <a:ext cx="800219" cy="318035"/>
              </a:xfrm>
              <a:prstGeom prst="rect">
                <a:avLst/>
              </a:prstGeom>
              <a:noFill/>
            </p:spPr>
            <p:txBody>
              <a:bodyPr wrap="none" rtlCol="0">
                <a:spAutoFit/>
              </a:bodyPr>
              <a:lstStyle/>
              <a:p>
                <a:r>
                  <a:rPr kumimoji="1" lang="ja-JP" altLang="en-US" sz="1600" dirty="0" smtClean="0"/>
                  <a:t>消費者</a:t>
                </a:r>
                <a:endParaRPr kumimoji="1" lang="ja-JP" altLang="en-US" sz="1600" dirty="0"/>
              </a:p>
            </p:txBody>
          </p:sp>
          <p:pic>
            <p:nvPicPr>
              <p:cNvPr id="11" name="Picture 6" descr="C:\Users\tatsuhiro\AppData\Local\Microsoft\Windows\Temporary Internet Files\Content.IE5\9ZSKUR28\MC900281992[1].wmf"/>
              <p:cNvPicPr>
                <a:picLocks noChangeAspect="1" noChangeArrowheads="1"/>
              </p:cNvPicPr>
              <p:nvPr/>
            </p:nvPicPr>
            <p:blipFill>
              <a:blip r:embed="rId5" cstate="print"/>
              <a:srcRect/>
              <a:stretch>
                <a:fillRect/>
              </a:stretch>
            </p:blipFill>
            <p:spPr bwMode="auto">
              <a:xfrm>
                <a:off x="7164288" y="3389723"/>
                <a:ext cx="936104" cy="654652"/>
              </a:xfrm>
              <a:prstGeom prst="rect">
                <a:avLst/>
              </a:prstGeom>
              <a:noFill/>
            </p:spPr>
          </p:pic>
        </p:grpSp>
      </p:grpSp>
      <p:sp>
        <p:nvSpPr>
          <p:cNvPr id="35" name="フッター プレースホルダ 3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37" name="スライド番号プレースホルダ 36"/>
          <p:cNvSpPr>
            <a:spLocks noGrp="1"/>
          </p:cNvSpPr>
          <p:nvPr>
            <p:ph type="sldNum" sz="quarter" idx="12"/>
          </p:nvPr>
        </p:nvSpPr>
        <p:spPr/>
        <p:txBody>
          <a:bodyPr/>
          <a:lstStyle/>
          <a:p>
            <a:fld id="{D226E75D-3391-4F44-A92D-2E9426CF7179}" type="slidenum">
              <a:rPr kumimoji="1" lang="ja-JP" altLang="en-US" smtClean="0"/>
              <a:pPr/>
              <a:t>16</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4144542005"/>
              </p:ext>
            </p:extLst>
          </p:nvPr>
        </p:nvGraphicFramePr>
        <p:xfrm>
          <a:off x="251520" y="1700808"/>
          <a:ext cx="8640960" cy="4536504"/>
        </p:xfrm>
        <a:graphic>
          <a:graphicData uri="http://schemas.openxmlformats.org/drawingml/2006/table">
            <a:tbl>
              <a:tblPr firstRow="1" bandRow="1">
                <a:tableStyleId>{5940675A-B579-460E-94D1-54222C63F5DA}</a:tableStyleId>
              </a:tblPr>
              <a:tblGrid>
                <a:gridCol w="554924"/>
                <a:gridCol w="554924"/>
                <a:gridCol w="3789508"/>
                <a:gridCol w="3741604"/>
              </a:tblGrid>
              <a:tr h="489864">
                <a:tc>
                  <a:txBody>
                    <a:bodyPr/>
                    <a:lstStyle/>
                    <a:p>
                      <a:endParaRPr kumimoji="1" lang="ja-JP" altLang="en-US" dirty="0"/>
                    </a:p>
                  </a:txBody>
                  <a:tcPr>
                    <a:solidFill>
                      <a:schemeClr val="bg1"/>
                    </a:solidFill>
                  </a:tcPr>
                </a:tc>
                <a:tc gridSpan="3">
                  <a:txBody>
                    <a:bodyPr/>
                    <a:lstStyle/>
                    <a:p>
                      <a:pPr algn="ctr"/>
                      <a:r>
                        <a:rPr kumimoji="1" lang="ja-JP" altLang="en-US" sz="2400" dirty="0" smtClean="0"/>
                        <a:t>関</a:t>
                      </a:r>
                      <a:r>
                        <a:rPr kumimoji="1" lang="en-US" altLang="ja-JP" sz="2400" baseline="0" dirty="0" smtClean="0"/>
                        <a:t> </a:t>
                      </a:r>
                      <a:r>
                        <a:rPr kumimoji="1" lang="ja-JP" altLang="en-US" sz="2400" dirty="0" smtClean="0"/>
                        <a:t>　連　 性</a:t>
                      </a:r>
                      <a:endParaRPr kumimoji="1" lang="ja-JP" altLang="en-US" sz="2400" dirty="0">
                        <a:solidFill>
                          <a:schemeClr val="tx1"/>
                        </a:solidFill>
                      </a:endParaRPr>
                    </a:p>
                  </a:txBody>
                  <a:tcPr>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16200000" scaled="1"/>
                      <a:tileRect/>
                    </a:gradFill>
                  </a:tcPr>
                </a:tc>
                <a:tc hMerge="1">
                  <a:txBody>
                    <a:bodyPr/>
                    <a:lstStyle/>
                    <a:p>
                      <a:endParaRPr kumimoji="1" lang="ja-JP" altLang="en-US" dirty="0"/>
                    </a:p>
                  </a:txBody>
                  <a:tcPr/>
                </a:tc>
                <a:tc hMerge="1">
                  <a:txBody>
                    <a:bodyPr/>
                    <a:lstStyle/>
                    <a:p>
                      <a:endParaRPr kumimoji="1" lang="ja-JP" altLang="en-US" dirty="0"/>
                    </a:p>
                  </a:txBody>
                  <a:tcPr/>
                </a:tc>
              </a:tr>
              <a:tr h="435966">
                <a:tc rowSpan="3">
                  <a:txBody>
                    <a:bodyPr/>
                    <a:lstStyle/>
                    <a:p>
                      <a:pPr algn="l"/>
                      <a:r>
                        <a:rPr kumimoji="1" lang="ja-JP" altLang="en-US" dirty="0" smtClean="0"/>
                        <a:t>　　　　　</a:t>
                      </a:r>
                      <a:endParaRPr kumimoji="1" lang="en-US" altLang="ja-JP" dirty="0" smtClean="0"/>
                    </a:p>
                    <a:p>
                      <a:pPr algn="l"/>
                      <a:endParaRPr kumimoji="1" lang="en-US" altLang="ja-JP" dirty="0" smtClean="0"/>
                    </a:p>
                    <a:p>
                      <a:pPr algn="l"/>
                      <a:endParaRPr kumimoji="1" lang="en-US" altLang="ja-JP" dirty="0" smtClean="0"/>
                    </a:p>
                    <a:p>
                      <a:pPr algn="l"/>
                      <a:endParaRPr kumimoji="1" lang="en-US" altLang="ja-JP" dirty="0" smtClean="0"/>
                    </a:p>
                    <a:p>
                      <a:pPr algn="l"/>
                      <a:r>
                        <a:rPr kumimoji="1" lang="ja-JP" altLang="en-US" sz="2400" dirty="0" smtClean="0"/>
                        <a:t>期</a:t>
                      </a:r>
                      <a:endParaRPr kumimoji="1" lang="en-US" altLang="ja-JP" sz="2400" dirty="0" smtClean="0"/>
                    </a:p>
                    <a:p>
                      <a:pPr algn="l"/>
                      <a:endParaRPr kumimoji="1" lang="en-US" altLang="ja-JP" sz="2400" dirty="0" smtClean="0"/>
                    </a:p>
                    <a:p>
                      <a:pPr algn="l"/>
                      <a:r>
                        <a:rPr kumimoji="1" lang="ja-JP" altLang="en-US" sz="2400" dirty="0" smtClean="0"/>
                        <a:t>待</a:t>
                      </a:r>
                      <a:endParaRPr kumimoji="1" lang="ja-JP" altLang="en-US" sz="2400" b="1" dirty="0"/>
                    </a:p>
                  </a:txBody>
                  <a:tcPr>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10800000" scaled="1"/>
                      <a:tileRect/>
                    </a:gradFill>
                  </a:tcPr>
                </a:tc>
                <a:tc>
                  <a:txBody>
                    <a:bodyPr/>
                    <a:lstStyle/>
                    <a:p>
                      <a:endParaRPr kumimoji="1" lang="ja-JP" altLang="en-US" dirty="0"/>
                    </a:p>
                  </a:txBody>
                  <a:tcPr>
                    <a:solidFill>
                      <a:schemeClr val="bg1"/>
                    </a:solidFill>
                  </a:tcPr>
                </a:tc>
                <a:tc>
                  <a:txBody>
                    <a:bodyPr/>
                    <a:lstStyle/>
                    <a:p>
                      <a:pPr algn="ctr"/>
                      <a:r>
                        <a:rPr kumimoji="1" lang="ja-JP" altLang="en-US" sz="2000" b="1" dirty="0" smtClean="0"/>
                        <a:t>強</a:t>
                      </a:r>
                      <a:endParaRPr kumimoji="1" lang="ja-JP" altLang="en-US" sz="2000" b="1" dirty="0"/>
                    </a:p>
                  </a:txBody>
                  <a:tcPr>
                    <a:solidFill>
                      <a:schemeClr val="bg1"/>
                    </a:solidFill>
                  </a:tcPr>
                </a:tc>
                <a:tc>
                  <a:txBody>
                    <a:bodyPr/>
                    <a:lstStyle/>
                    <a:p>
                      <a:pPr algn="ctr"/>
                      <a:r>
                        <a:rPr kumimoji="1" lang="ja-JP" altLang="en-US" sz="2000" b="1" dirty="0" smtClean="0"/>
                        <a:t>弱</a:t>
                      </a:r>
                      <a:endParaRPr kumimoji="1" lang="ja-JP" altLang="en-US" sz="2000" b="1" dirty="0"/>
                    </a:p>
                  </a:txBody>
                  <a:tcPr>
                    <a:solidFill>
                      <a:schemeClr val="bg1"/>
                    </a:solidFill>
                  </a:tcPr>
                </a:tc>
              </a:tr>
              <a:tr h="1810474">
                <a:tc vMerge="1">
                  <a:txBody>
                    <a:bodyPr/>
                    <a:lstStyle/>
                    <a:p>
                      <a:endParaRPr kumimoji="1" lang="ja-JP" altLang="en-US" dirty="0"/>
                    </a:p>
                  </a:txBody>
                  <a:tcPr/>
                </a:tc>
                <a:tc>
                  <a:txBody>
                    <a:bodyPr/>
                    <a:lstStyle/>
                    <a:p>
                      <a:endParaRPr kumimoji="1" lang="en-US" altLang="ja-JP" dirty="0" smtClean="0"/>
                    </a:p>
                    <a:p>
                      <a:endParaRPr kumimoji="1" lang="en-US" altLang="ja-JP" dirty="0" smtClean="0"/>
                    </a:p>
                    <a:p>
                      <a:r>
                        <a:rPr kumimoji="1" lang="ja-JP" altLang="en-US" sz="2000" dirty="0" smtClean="0"/>
                        <a:t>内</a:t>
                      </a:r>
                      <a:endParaRPr kumimoji="1" lang="ja-JP" altLang="en-US" sz="2000" b="1" dirty="0"/>
                    </a:p>
                  </a:txBody>
                  <a:tcPr>
                    <a:solidFill>
                      <a:schemeClr val="bg1"/>
                    </a:solidFill>
                  </a:tcPr>
                </a:tc>
                <a:tc>
                  <a:txBody>
                    <a:bodyPr/>
                    <a:lstStyle/>
                    <a:p>
                      <a:endParaRPr kumimoji="1" lang="en-US" altLang="ja-JP" dirty="0" smtClean="0"/>
                    </a:p>
                  </a:txBody>
                  <a:tcPr>
                    <a:solidFill>
                      <a:schemeClr val="bg1"/>
                    </a:solidFill>
                  </a:tcPr>
                </a:tc>
                <a:tc>
                  <a:txBody>
                    <a:bodyPr/>
                    <a:lstStyle/>
                    <a:p>
                      <a:endParaRPr kumimoji="1" lang="ja-JP" altLang="en-US" dirty="0"/>
                    </a:p>
                  </a:txBody>
                  <a:tcPr>
                    <a:solidFill>
                      <a:schemeClr val="bg1"/>
                    </a:solidFill>
                  </a:tcPr>
                </a:tc>
              </a:tr>
              <a:tr h="1800200">
                <a:tc vMerge="1">
                  <a:txBody>
                    <a:bodyPr/>
                    <a:lstStyle/>
                    <a:p>
                      <a:endParaRPr kumimoji="1" lang="ja-JP" altLang="en-US" dirty="0"/>
                    </a:p>
                  </a:txBody>
                  <a:tcPr/>
                </a:tc>
                <a:tc>
                  <a:txBody>
                    <a:bodyPr/>
                    <a:lstStyle/>
                    <a:p>
                      <a:endParaRPr kumimoji="1" lang="en-US" altLang="ja-JP" dirty="0" smtClean="0"/>
                    </a:p>
                    <a:p>
                      <a:endParaRPr kumimoji="1" lang="en-US" altLang="ja-JP" dirty="0" smtClean="0"/>
                    </a:p>
                    <a:p>
                      <a:r>
                        <a:rPr kumimoji="1" lang="ja-JP" altLang="en-US" sz="2000" dirty="0" smtClean="0"/>
                        <a:t>外</a:t>
                      </a:r>
                      <a:endParaRPr kumimoji="1" lang="ja-JP" altLang="en-US" sz="2000" b="1" dirty="0"/>
                    </a:p>
                  </a:txBody>
                  <a:tcPr>
                    <a:solidFill>
                      <a:schemeClr val="bg1"/>
                    </a:solidFill>
                  </a:tcPr>
                </a:tc>
                <a:tc>
                  <a:txBody>
                    <a:bodyPr/>
                    <a:lstStyle/>
                    <a:p>
                      <a:endParaRPr kumimoji="1" lang="ja-JP" altLang="en-US" dirty="0"/>
                    </a:p>
                  </a:txBody>
                  <a:tcPr>
                    <a:solidFill>
                      <a:schemeClr val="bg1"/>
                    </a:solidFill>
                  </a:tcPr>
                </a:tc>
                <a:tc>
                  <a:txBody>
                    <a:bodyPr/>
                    <a:lstStyle/>
                    <a:p>
                      <a:endParaRPr kumimoji="1" lang="ja-JP" altLang="en-US" dirty="0"/>
                    </a:p>
                  </a:txBody>
                  <a:tcPr>
                    <a:solidFill>
                      <a:schemeClr val="bg1"/>
                    </a:solidFill>
                  </a:tcPr>
                </a:tc>
              </a:tr>
            </a:tbl>
          </a:graphicData>
        </a:graphic>
      </p:graphicFrame>
      <p:sp>
        <p:nvSpPr>
          <p:cNvPr id="2" name="タイトル 1"/>
          <p:cNvSpPr>
            <a:spLocks noGrp="1"/>
          </p:cNvSpPr>
          <p:nvPr>
            <p:ph type="title"/>
          </p:nvPr>
        </p:nvSpPr>
        <p:spPr/>
        <p:txBody>
          <a:bodyPr/>
          <a:lstStyle/>
          <a:p>
            <a:r>
              <a:rPr lang="ja-JP" altLang="en-US" dirty="0" smtClean="0"/>
              <a:t>期待と関連性による</a:t>
            </a:r>
            <a:r>
              <a:rPr lang="en-US" altLang="ja-JP" dirty="0" smtClean="0"/>
              <a:t>CM</a:t>
            </a:r>
            <a:r>
              <a:rPr lang="ja-JP" altLang="en-US" dirty="0" smtClean="0"/>
              <a:t>の分類</a:t>
            </a:r>
            <a:endParaRPr kumimoji="1" lang="ja-JP" altLang="en-US" dirty="0"/>
          </a:p>
        </p:txBody>
      </p:sp>
      <p:pic>
        <p:nvPicPr>
          <p:cNvPr id="23" name="Picture 4" descr="http://gpad-img.com/201209/softbank_lte.jpg"/>
          <p:cNvPicPr>
            <a:picLocks noChangeAspect="1" noChangeArrowheads="1"/>
          </p:cNvPicPr>
          <p:nvPr/>
        </p:nvPicPr>
        <p:blipFill>
          <a:blip r:embed="rId3" cstate="print"/>
          <a:srcRect t="21130" r="1394" b="26231"/>
          <a:stretch>
            <a:fillRect/>
          </a:stretch>
        </p:blipFill>
        <p:spPr bwMode="auto">
          <a:xfrm>
            <a:off x="1403648" y="4941168"/>
            <a:ext cx="1512168" cy="807248"/>
          </a:xfrm>
          <a:prstGeom prst="rect">
            <a:avLst/>
          </a:prstGeom>
          <a:noFill/>
        </p:spPr>
      </p:pic>
      <p:grpSp>
        <p:nvGrpSpPr>
          <p:cNvPr id="80" name="グループ化 79"/>
          <p:cNvGrpSpPr/>
          <p:nvPr/>
        </p:nvGrpSpPr>
        <p:grpSpPr>
          <a:xfrm>
            <a:off x="5220072" y="4653136"/>
            <a:ext cx="1224136" cy="1184328"/>
            <a:chOff x="5220072" y="4692944"/>
            <a:chExt cx="1224136" cy="1184328"/>
          </a:xfrm>
        </p:grpSpPr>
        <p:sp>
          <p:nvSpPr>
            <p:cNvPr id="29" name="テキスト ボックス 28"/>
            <p:cNvSpPr txBox="1"/>
            <p:nvPr/>
          </p:nvSpPr>
          <p:spPr>
            <a:xfrm>
              <a:off x="5385711" y="4692944"/>
              <a:ext cx="914481" cy="369332"/>
            </a:xfrm>
            <a:prstGeom prst="rect">
              <a:avLst/>
            </a:prstGeom>
            <a:noFill/>
          </p:spPr>
          <p:txBody>
            <a:bodyPr wrap="none" rtlCol="0">
              <a:spAutoFit/>
            </a:bodyPr>
            <a:lstStyle/>
            <a:p>
              <a:r>
                <a:rPr kumimoji="1" lang="en-US" altLang="ja-JP" dirty="0" smtClean="0"/>
                <a:t>TOYOTA</a:t>
              </a:r>
              <a:endParaRPr kumimoji="1" lang="ja-JP" altLang="en-US" dirty="0"/>
            </a:p>
          </p:txBody>
        </p:sp>
        <p:pic>
          <p:nvPicPr>
            <p:cNvPr id="31" name="il_fi" descr="http://www.signal-jp.com/blog/kimitoshi-sano/assets_c/2011/10/2011_reborn-thumb-550x352-58034.jpg"/>
            <p:cNvPicPr>
              <a:picLocks noChangeAspect="1" noChangeArrowheads="1"/>
            </p:cNvPicPr>
            <p:nvPr/>
          </p:nvPicPr>
          <p:blipFill>
            <a:blip r:embed="rId4" cstate="print"/>
            <a:srcRect l="7010" t="9149" r="9073" b="18363"/>
            <a:stretch>
              <a:fillRect/>
            </a:stretch>
          </p:blipFill>
          <p:spPr bwMode="auto">
            <a:xfrm>
              <a:off x="5220072" y="5200539"/>
              <a:ext cx="1224136" cy="676733"/>
            </a:xfrm>
            <a:prstGeom prst="rect">
              <a:avLst/>
            </a:prstGeom>
            <a:noFill/>
          </p:spPr>
        </p:pic>
      </p:grpSp>
      <p:grpSp>
        <p:nvGrpSpPr>
          <p:cNvPr id="81" name="グループ化 80"/>
          <p:cNvGrpSpPr/>
          <p:nvPr/>
        </p:nvGrpSpPr>
        <p:grpSpPr>
          <a:xfrm>
            <a:off x="5221935" y="2708920"/>
            <a:ext cx="1150265" cy="1296144"/>
            <a:chOff x="5221935" y="2924944"/>
            <a:chExt cx="1150265" cy="1296144"/>
          </a:xfrm>
        </p:grpSpPr>
        <p:pic>
          <p:nvPicPr>
            <p:cNvPr id="102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49236"/>
            <a:stretch/>
          </p:blipFill>
          <p:spPr bwMode="auto">
            <a:xfrm>
              <a:off x="5221935" y="3322426"/>
              <a:ext cx="1150265" cy="8986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テキスト ボックス 2"/>
            <p:cNvSpPr txBox="1"/>
            <p:nvPr/>
          </p:nvSpPr>
          <p:spPr>
            <a:xfrm>
              <a:off x="5292080" y="2924944"/>
              <a:ext cx="1008112" cy="369332"/>
            </a:xfrm>
            <a:prstGeom prst="rect">
              <a:avLst/>
            </a:prstGeom>
            <a:noFill/>
          </p:spPr>
          <p:txBody>
            <a:bodyPr wrap="square" rtlCol="0">
              <a:spAutoFit/>
            </a:bodyPr>
            <a:lstStyle/>
            <a:p>
              <a:r>
                <a:rPr lang="ja-JP" altLang="en-US" dirty="0"/>
                <a:t>エメマン</a:t>
              </a:r>
              <a:endParaRPr kumimoji="1" lang="ja-JP" altLang="en-US" dirty="0"/>
            </a:p>
          </p:txBody>
        </p:sp>
      </p:grpSp>
      <p:sp>
        <p:nvSpPr>
          <p:cNvPr id="18" name="フッター プレースホルダ 17"/>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20" name="スライド番号プレースホルダ 19"/>
          <p:cNvSpPr>
            <a:spLocks noGrp="1"/>
          </p:cNvSpPr>
          <p:nvPr>
            <p:ph type="sldNum" sz="quarter" idx="12"/>
          </p:nvPr>
        </p:nvSpPr>
        <p:spPr/>
        <p:txBody>
          <a:bodyPr/>
          <a:lstStyle/>
          <a:p>
            <a:fld id="{D226E75D-3391-4F44-A92D-2E9426CF7179}" type="slidenum">
              <a:rPr kumimoji="1" lang="ja-JP" altLang="en-US" smtClean="0"/>
              <a:pPr/>
              <a:t>17</a:t>
            </a:fld>
            <a:endParaRPr kumimoji="1" lang="ja-JP" altLang="en-US"/>
          </a:p>
        </p:txBody>
      </p:sp>
      <p:grpSp>
        <p:nvGrpSpPr>
          <p:cNvPr id="82" name="グループ化 81"/>
          <p:cNvGrpSpPr/>
          <p:nvPr/>
        </p:nvGrpSpPr>
        <p:grpSpPr>
          <a:xfrm>
            <a:off x="1465060" y="2708920"/>
            <a:ext cx="1378748" cy="1440160"/>
            <a:chOff x="1465060" y="2852936"/>
            <a:chExt cx="1378748" cy="1440160"/>
          </a:xfrm>
        </p:grpSpPr>
        <p:sp>
          <p:nvSpPr>
            <p:cNvPr id="25" name="テキスト ボックス 24"/>
            <p:cNvSpPr txBox="1"/>
            <p:nvPr/>
          </p:nvSpPr>
          <p:spPr>
            <a:xfrm>
              <a:off x="1547664" y="2852936"/>
              <a:ext cx="1233030" cy="369332"/>
            </a:xfrm>
            <a:prstGeom prst="rect">
              <a:avLst/>
            </a:prstGeom>
            <a:noFill/>
          </p:spPr>
          <p:txBody>
            <a:bodyPr wrap="none" rtlCol="0">
              <a:spAutoFit/>
            </a:bodyPr>
            <a:lstStyle/>
            <a:p>
              <a:r>
                <a:rPr lang="ja-JP" altLang="en-US" dirty="0" smtClean="0"/>
                <a:t>ユーキャン</a:t>
              </a:r>
              <a:endParaRPr kumimoji="1" lang="ja-JP" altLang="en-US" dirty="0"/>
            </a:p>
          </p:txBody>
        </p:sp>
        <p:pic>
          <p:nvPicPr>
            <p:cNvPr id="11" name="図 10"/>
            <p:cNvPicPr>
              <a:picLocks noChangeAspect="1"/>
            </p:cNvPicPr>
            <p:nvPr/>
          </p:nvPicPr>
          <p:blipFill rotWithShape="1">
            <a:blip r:embed="rId6" cstate="print"/>
            <a:srcRect l="3267" r="18954"/>
            <a:stretch/>
          </p:blipFill>
          <p:spPr>
            <a:xfrm>
              <a:off x="1465060" y="3298428"/>
              <a:ext cx="1378748" cy="994668"/>
            </a:xfrm>
            <a:prstGeom prst="rect">
              <a:avLst/>
            </a:prstGeom>
            <a:ln>
              <a:noFill/>
            </a:ln>
            <a:effectLst>
              <a:outerShdw blurRad="292100" dist="139700" dir="2700000" algn="tl" rotWithShape="0">
                <a:srgbClr val="333333">
                  <a:alpha val="65000"/>
                </a:srgbClr>
              </a:outerShdw>
            </a:effectLst>
          </p:spPr>
        </p:pic>
      </p:grpSp>
      <p:grpSp>
        <p:nvGrpSpPr>
          <p:cNvPr id="83" name="グループ化 82"/>
          <p:cNvGrpSpPr/>
          <p:nvPr/>
        </p:nvGrpSpPr>
        <p:grpSpPr>
          <a:xfrm>
            <a:off x="3275856" y="2780928"/>
            <a:ext cx="1782459" cy="369332"/>
            <a:chOff x="3275856" y="2996952"/>
            <a:chExt cx="1782459" cy="369332"/>
          </a:xfrm>
        </p:grpSpPr>
        <p:sp>
          <p:nvSpPr>
            <p:cNvPr id="13" name="テキスト ボックス 12"/>
            <p:cNvSpPr txBox="1"/>
            <p:nvPr/>
          </p:nvSpPr>
          <p:spPr>
            <a:xfrm>
              <a:off x="3275856" y="2996952"/>
              <a:ext cx="1782459" cy="369332"/>
            </a:xfrm>
            <a:prstGeom prst="rect">
              <a:avLst/>
            </a:prstGeom>
            <a:noFill/>
          </p:spPr>
          <p:txBody>
            <a:bodyPr wrap="none" rtlCol="0">
              <a:spAutoFit/>
            </a:bodyPr>
            <a:lstStyle/>
            <a:p>
              <a:r>
                <a:rPr kumimoji="1" lang="ja-JP" altLang="en-US" dirty="0" smtClean="0"/>
                <a:t>資格取得に励む</a:t>
              </a:r>
              <a:endParaRPr kumimoji="1" lang="ja-JP" altLang="en-US" dirty="0"/>
            </a:p>
          </p:txBody>
        </p:sp>
        <p:cxnSp>
          <p:nvCxnSpPr>
            <p:cNvPr id="7" name="直線コネクタ 6"/>
            <p:cNvCxnSpPr/>
            <p:nvPr/>
          </p:nvCxnSpPr>
          <p:spPr>
            <a:xfrm>
              <a:off x="3275856" y="3356992"/>
              <a:ext cx="1728192" cy="0"/>
            </a:xfrm>
            <a:prstGeom prst="line">
              <a:avLst/>
            </a:prstGeom>
            <a:ln>
              <a:solidFill>
                <a:srgbClr val="2FDE47"/>
              </a:solidFill>
              <a:prstDash val="sysDash"/>
            </a:ln>
          </p:spPr>
          <p:style>
            <a:lnRef idx="2">
              <a:schemeClr val="accent1"/>
            </a:lnRef>
            <a:fillRef idx="0">
              <a:schemeClr val="accent1"/>
            </a:fillRef>
            <a:effectRef idx="1">
              <a:schemeClr val="accent1"/>
            </a:effectRef>
            <a:fontRef idx="minor">
              <a:schemeClr val="tx1"/>
            </a:fontRef>
          </p:style>
        </p:cxnSp>
      </p:grpSp>
      <p:grpSp>
        <p:nvGrpSpPr>
          <p:cNvPr id="84" name="グループ化 83"/>
          <p:cNvGrpSpPr/>
          <p:nvPr/>
        </p:nvGrpSpPr>
        <p:grpSpPr>
          <a:xfrm>
            <a:off x="6699505" y="2636912"/>
            <a:ext cx="2048959" cy="616451"/>
            <a:chOff x="6699505" y="2852936"/>
            <a:chExt cx="2048959" cy="616451"/>
          </a:xfrm>
        </p:grpSpPr>
        <p:sp>
          <p:nvSpPr>
            <p:cNvPr id="15" name="テキスト ボックス 14"/>
            <p:cNvSpPr txBox="1"/>
            <p:nvPr/>
          </p:nvSpPr>
          <p:spPr>
            <a:xfrm>
              <a:off x="6699505" y="2852936"/>
              <a:ext cx="2048959" cy="616451"/>
            </a:xfrm>
            <a:prstGeom prst="rect">
              <a:avLst/>
            </a:prstGeom>
            <a:noFill/>
          </p:spPr>
          <p:txBody>
            <a:bodyPr wrap="none" rtlCol="0">
              <a:spAutoFit/>
            </a:bodyPr>
            <a:lstStyle/>
            <a:p>
              <a:pPr>
                <a:lnSpc>
                  <a:spcPct val="110000"/>
                </a:lnSpc>
              </a:pPr>
              <a:r>
                <a:rPr kumimoji="1" lang="ja-JP" altLang="en-US" sz="1600" dirty="0" smtClean="0"/>
                <a:t>男たちがコロンビア</a:t>
              </a:r>
              <a:r>
                <a:rPr lang="ja-JP" altLang="en-US" sz="1600" dirty="0" smtClean="0"/>
                <a:t>の</a:t>
              </a:r>
              <a:endParaRPr lang="en-US" altLang="ja-JP" sz="1600" dirty="0" smtClean="0"/>
            </a:p>
            <a:p>
              <a:pPr>
                <a:lnSpc>
                  <a:spcPct val="110000"/>
                </a:lnSpc>
              </a:pPr>
              <a:r>
                <a:rPr lang="ja-JP" altLang="en-US" sz="1600" dirty="0" smtClean="0"/>
                <a:t>美女</a:t>
              </a:r>
              <a:r>
                <a:rPr kumimoji="1" lang="ja-JP" altLang="en-US" sz="1600" dirty="0" smtClean="0"/>
                <a:t>に会い行く</a:t>
              </a:r>
              <a:endParaRPr kumimoji="1" lang="ja-JP" altLang="en-US" sz="1600" dirty="0"/>
            </a:p>
          </p:txBody>
        </p:sp>
        <p:cxnSp>
          <p:nvCxnSpPr>
            <p:cNvPr id="30" name="直線コネクタ 29"/>
            <p:cNvCxnSpPr>
              <a:endCxn id="15" idx="3"/>
            </p:cNvCxnSpPr>
            <p:nvPr/>
          </p:nvCxnSpPr>
          <p:spPr>
            <a:xfrm>
              <a:off x="6745645" y="3161162"/>
              <a:ext cx="2002819" cy="0"/>
            </a:xfrm>
            <a:prstGeom prst="line">
              <a:avLst/>
            </a:prstGeom>
            <a:ln>
              <a:solidFill>
                <a:srgbClr val="2FDE47"/>
              </a:solidFill>
              <a:prstDash val="sysDash"/>
            </a:ln>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a:off x="6745645" y="3429000"/>
              <a:ext cx="1728192" cy="0"/>
            </a:xfrm>
            <a:prstGeom prst="line">
              <a:avLst/>
            </a:prstGeom>
            <a:ln>
              <a:solidFill>
                <a:srgbClr val="2FDE47"/>
              </a:solidFill>
              <a:prstDash val="sysDash"/>
            </a:ln>
          </p:spPr>
          <p:style>
            <a:lnRef idx="2">
              <a:schemeClr val="accent1"/>
            </a:lnRef>
            <a:fillRef idx="0">
              <a:schemeClr val="accent1"/>
            </a:fillRef>
            <a:effectRef idx="1">
              <a:schemeClr val="accent1"/>
            </a:effectRef>
            <a:fontRef idx="minor">
              <a:schemeClr val="tx1"/>
            </a:fontRef>
          </p:style>
        </p:cxnSp>
      </p:grpSp>
      <p:grpSp>
        <p:nvGrpSpPr>
          <p:cNvPr id="85" name="グループ化 84"/>
          <p:cNvGrpSpPr/>
          <p:nvPr/>
        </p:nvGrpSpPr>
        <p:grpSpPr>
          <a:xfrm>
            <a:off x="3268477" y="4437112"/>
            <a:ext cx="1735571" cy="616451"/>
            <a:chOff x="3268477" y="4684757"/>
            <a:chExt cx="1735571" cy="616451"/>
          </a:xfrm>
        </p:grpSpPr>
        <p:sp>
          <p:nvSpPr>
            <p:cNvPr id="21" name="テキスト ボックス 20"/>
            <p:cNvSpPr txBox="1"/>
            <p:nvPr/>
          </p:nvSpPr>
          <p:spPr>
            <a:xfrm>
              <a:off x="3268477" y="4684757"/>
              <a:ext cx="1564852" cy="616451"/>
            </a:xfrm>
            <a:prstGeom prst="rect">
              <a:avLst/>
            </a:prstGeom>
            <a:noFill/>
          </p:spPr>
          <p:txBody>
            <a:bodyPr wrap="none" rtlCol="0">
              <a:spAutoFit/>
            </a:bodyPr>
            <a:lstStyle/>
            <a:p>
              <a:pPr>
                <a:lnSpc>
                  <a:spcPct val="110000"/>
                </a:lnSpc>
              </a:pPr>
              <a:r>
                <a:rPr lang="ja-JP" altLang="en-US" sz="1600" dirty="0" smtClean="0"/>
                <a:t>会話の途中で</a:t>
              </a:r>
              <a:endParaRPr lang="en-US" altLang="ja-JP" sz="1600" dirty="0" smtClean="0"/>
            </a:p>
            <a:p>
              <a:pPr>
                <a:lnSpc>
                  <a:spcPct val="110000"/>
                </a:lnSpc>
              </a:pPr>
              <a:r>
                <a:rPr lang="ja-JP" altLang="en-US" sz="1600" dirty="0" smtClean="0"/>
                <a:t>眉毛がつながる</a:t>
              </a:r>
              <a:endParaRPr kumimoji="1" lang="ja-JP" altLang="en-US" sz="1600" dirty="0"/>
            </a:p>
          </p:txBody>
        </p:sp>
        <p:cxnSp>
          <p:nvCxnSpPr>
            <p:cNvPr id="33" name="直線コネクタ 32"/>
            <p:cNvCxnSpPr/>
            <p:nvPr/>
          </p:nvCxnSpPr>
          <p:spPr>
            <a:xfrm>
              <a:off x="3275856" y="4972789"/>
              <a:ext cx="1663563" cy="11483"/>
            </a:xfrm>
            <a:prstGeom prst="line">
              <a:avLst/>
            </a:prstGeom>
            <a:ln>
              <a:solidFill>
                <a:srgbClr val="2FDE47"/>
              </a:solidFill>
            </a:ln>
          </p:spPr>
          <p:style>
            <a:lnRef idx="2">
              <a:schemeClr val="accent1"/>
            </a:lnRef>
            <a:fillRef idx="0">
              <a:schemeClr val="accent1"/>
            </a:fillRef>
            <a:effectRef idx="1">
              <a:schemeClr val="accent1"/>
            </a:effectRef>
            <a:fontRef idx="minor">
              <a:schemeClr val="tx1"/>
            </a:fontRef>
          </p:style>
        </p:cxnSp>
        <p:cxnSp>
          <p:nvCxnSpPr>
            <p:cNvPr id="35" name="直線コネクタ 34"/>
            <p:cNvCxnSpPr/>
            <p:nvPr/>
          </p:nvCxnSpPr>
          <p:spPr>
            <a:xfrm>
              <a:off x="3275856" y="5260821"/>
              <a:ext cx="1728192" cy="0"/>
            </a:xfrm>
            <a:prstGeom prst="line">
              <a:avLst/>
            </a:prstGeom>
            <a:ln>
              <a:solidFill>
                <a:srgbClr val="2FDE47"/>
              </a:solidFill>
            </a:ln>
          </p:spPr>
          <p:style>
            <a:lnRef idx="2">
              <a:schemeClr val="accent1"/>
            </a:lnRef>
            <a:fillRef idx="0">
              <a:schemeClr val="accent1"/>
            </a:fillRef>
            <a:effectRef idx="1">
              <a:schemeClr val="accent1"/>
            </a:effectRef>
            <a:fontRef idx="minor">
              <a:schemeClr val="tx1"/>
            </a:fontRef>
          </p:style>
        </p:cxnSp>
      </p:grpSp>
      <p:grpSp>
        <p:nvGrpSpPr>
          <p:cNvPr id="86" name="グループ化 85"/>
          <p:cNvGrpSpPr/>
          <p:nvPr/>
        </p:nvGrpSpPr>
        <p:grpSpPr>
          <a:xfrm>
            <a:off x="6673730" y="4437112"/>
            <a:ext cx="2146742" cy="616451"/>
            <a:chOff x="6673730" y="4684757"/>
            <a:chExt cx="2146742" cy="616451"/>
          </a:xfrm>
        </p:grpSpPr>
        <p:sp>
          <p:nvSpPr>
            <p:cNvPr id="24" name="テキスト ボックス 23"/>
            <p:cNvSpPr txBox="1"/>
            <p:nvPr/>
          </p:nvSpPr>
          <p:spPr>
            <a:xfrm>
              <a:off x="6673730" y="4684757"/>
              <a:ext cx="2146742" cy="616451"/>
            </a:xfrm>
            <a:prstGeom prst="rect">
              <a:avLst/>
            </a:prstGeom>
            <a:noFill/>
          </p:spPr>
          <p:txBody>
            <a:bodyPr wrap="none" rtlCol="0">
              <a:spAutoFit/>
            </a:bodyPr>
            <a:lstStyle/>
            <a:p>
              <a:pPr>
                <a:lnSpc>
                  <a:spcPct val="110000"/>
                </a:lnSpc>
              </a:pPr>
              <a:r>
                <a:rPr kumimoji="1" lang="ja-JP" altLang="en-US" sz="1600" dirty="0" smtClean="0"/>
                <a:t>歴史上の人物が</a:t>
              </a:r>
              <a:endParaRPr kumimoji="1" lang="en-US" altLang="ja-JP" sz="1600" dirty="0" smtClean="0"/>
            </a:p>
            <a:p>
              <a:pPr>
                <a:lnSpc>
                  <a:spcPct val="110000"/>
                </a:lnSpc>
              </a:pPr>
              <a:r>
                <a:rPr kumimoji="1" lang="ja-JP" altLang="en-US" sz="1600" dirty="0" smtClean="0"/>
                <a:t>現代に生まれ変わった</a:t>
              </a:r>
              <a:endParaRPr kumimoji="1" lang="ja-JP" altLang="en-US" sz="1600" dirty="0"/>
            </a:p>
          </p:txBody>
        </p:sp>
        <p:cxnSp>
          <p:nvCxnSpPr>
            <p:cNvPr id="34" name="直線コネクタ 33"/>
            <p:cNvCxnSpPr/>
            <p:nvPr/>
          </p:nvCxnSpPr>
          <p:spPr>
            <a:xfrm>
              <a:off x="6732240" y="4972789"/>
              <a:ext cx="1584176" cy="0"/>
            </a:xfrm>
            <a:prstGeom prst="line">
              <a:avLst/>
            </a:prstGeom>
            <a:ln>
              <a:solidFill>
                <a:srgbClr val="2FDE47"/>
              </a:solidFill>
            </a:ln>
          </p:spPr>
          <p:style>
            <a:lnRef idx="2">
              <a:schemeClr val="accent1"/>
            </a:lnRef>
            <a:fillRef idx="0">
              <a:schemeClr val="accent1"/>
            </a:fillRef>
            <a:effectRef idx="1">
              <a:schemeClr val="accent1"/>
            </a:effectRef>
            <a:fontRef idx="minor">
              <a:schemeClr val="tx1"/>
            </a:fontRef>
          </p:style>
        </p:cxnSp>
        <p:cxnSp>
          <p:nvCxnSpPr>
            <p:cNvPr id="36" name="直線コネクタ 35"/>
            <p:cNvCxnSpPr/>
            <p:nvPr/>
          </p:nvCxnSpPr>
          <p:spPr>
            <a:xfrm>
              <a:off x="6732240" y="5260821"/>
              <a:ext cx="2016224" cy="0"/>
            </a:xfrm>
            <a:prstGeom prst="line">
              <a:avLst/>
            </a:prstGeom>
            <a:ln>
              <a:solidFill>
                <a:srgbClr val="2FDE47"/>
              </a:solidFill>
            </a:ln>
          </p:spPr>
          <p:style>
            <a:lnRef idx="2">
              <a:schemeClr val="accent1"/>
            </a:lnRef>
            <a:fillRef idx="0">
              <a:schemeClr val="accent1"/>
            </a:fillRef>
            <a:effectRef idx="1">
              <a:schemeClr val="accent1"/>
            </a:effectRef>
            <a:fontRef idx="minor">
              <a:schemeClr val="tx1"/>
            </a:fontRef>
          </p:style>
        </p:cxnSp>
      </p:grpSp>
      <p:grpSp>
        <p:nvGrpSpPr>
          <p:cNvPr id="87" name="グループ化 86"/>
          <p:cNvGrpSpPr/>
          <p:nvPr/>
        </p:nvGrpSpPr>
        <p:grpSpPr>
          <a:xfrm>
            <a:off x="3203848" y="3861048"/>
            <a:ext cx="1872208" cy="441340"/>
            <a:chOff x="3203848" y="4067780"/>
            <a:chExt cx="1872208" cy="441340"/>
          </a:xfrm>
        </p:grpSpPr>
        <p:sp>
          <p:nvSpPr>
            <p:cNvPr id="44" name="角丸四角形 43"/>
            <p:cNvSpPr/>
            <p:nvPr/>
          </p:nvSpPr>
          <p:spPr>
            <a:xfrm>
              <a:off x="3203848" y="4077072"/>
              <a:ext cx="1872208" cy="432048"/>
            </a:xfrm>
            <a:prstGeom prst="roundRect">
              <a:avLst/>
            </a:prstGeom>
            <a:noFill/>
            <a:ln w="22225">
              <a:solidFill>
                <a:schemeClr val="accent6"/>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3355420" y="4067780"/>
              <a:ext cx="1432604" cy="369332"/>
            </a:xfrm>
            <a:prstGeom prst="rect">
              <a:avLst/>
            </a:prstGeom>
            <a:noFill/>
          </p:spPr>
          <p:txBody>
            <a:bodyPr wrap="none" rtlCol="0">
              <a:spAutoFit/>
            </a:bodyPr>
            <a:lstStyle/>
            <a:p>
              <a:r>
                <a:rPr kumimoji="1" lang="ja-JP" altLang="en-US" dirty="0" smtClean="0"/>
                <a:t>資格を取ろう</a:t>
              </a:r>
              <a:endParaRPr kumimoji="1" lang="ja-JP" altLang="en-US" dirty="0"/>
            </a:p>
          </p:txBody>
        </p:sp>
      </p:grpSp>
      <p:cxnSp>
        <p:nvCxnSpPr>
          <p:cNvPr id="46" name="直線コネクタ 45"/>
          <p:cNvCxnSpPr/>
          <p:nvPr/>
        </p:nvCxnSpPr>
        <p:spPr>
          <a:xfrm>
            <a:off x="3059832" y="2780928"/>
            <a:ext cx="0" cy="1512168"/>
          </a:xfrm>
          <a:prstGeom prst="line">
            <a:avLst/>
          </a:prstGeom>
          <a:ln w="3175" cmpd="sng">
            <a:solidFill>
              <a:schemeClr val="tx1">
                <a:lumMod val="75000"/>
                <a:lumOff val="2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48" name="直線コネクタ 47"/>
          <p:cNvCxnSpPr/>
          <p:nvPr/>
        </p:nvCxnSpPr>
        <p:spPr>
          <a:xfrm>
            <a:off x="3059832" y="4581128"/>
            <a:ext cx="0" cy="1584176"/>
          </a:xfrm>
          <a:prstGeom prst="line">
            <a:avLst/>
          </a:prstGeom>
          <a:ln w="3175" cmpd="sng">
            <a:solidFill>
              <a:schemeClr val="tx1">
                <a:lumMod val="75000"/>
                <a:lumOff val="2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49" name="直線コネクタ 48"/>
          <p:cNvCxnSpPr/>
          <p:nvPr/>
        </p:nvCxnSpPr>
        <p:spPr>
          <a:xfrm>
            <a:off x="6588224" y="4581128"/>
            <a:ext cx="0" cy="1584176"/>
          </a:xfrm>
          <a:prstGeom prst="line">
            <a:avLst/>
          </a:prstGeom>
          <a:ln w="3175" cmpd="sng">
            <a:solidFill>
              <a:schemeClr val="tx1">
                <a:lumMod val="75000"/>
                <a:lumOff val="25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50" name="直線コネクタ 49"/>
          <p:cNvCxnSpPr/>
          <p:nvPr/>
        </p:nvCxnSpPr>
        <p:spPr>
          <a:xfrm>
            <a:off x="6588224" y="2780928"/>
            <a:ext cx="0" cy="1512168"/>
          </a:xfrm>
          <a:prstGeom prst="line">
            <a:avLst/>
          </a:prstGeom>
          <a:ln w="3175" cmpd="sng">
            <a:solidFill>
              <a:schemeClr val="tx1">
                <a:lumMod val="75000"/>
                <a:lumOff val="25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88" name="グループ化 87"/>
          <p:cNvGrpSpPr/>
          <p:nvPr/>
        </p:nvGrpSpPr>
        <p:grpSpPr>
          <a:xfrm>
            <a:off x="6645524" y="3789040"/>
            <a:ext cx="2174948" cy="584775"/>
            <a:chOff x="6645524" y="3996353"/>
            <a:chExt cx="2174948" cy="584775"/>
          </a:xfrm>
        </p:grpSpPr>
        <p:sp>
          <p:nvSpPr>
            <p:cNvPr id="19" name="テキスト ボックス 18"/>
            <p:cNvSpPr txBox="1"/>
            <p:nvPr/>
          </p:nvSpPr>
          <p:spPr>
            <a:xfrm>
              <a:off x="6645524" y="3996353"/>
              <a:ext cx="2082621" cy="584775"/>
            </a:xfrm>
            <a:prstGeom prst="rect">
              <a:avLst/>
            </a:prstGeom>
            <a:noFill/>
          </p:spPr>
          <p:txBody>
            <a:bodyPr wrap="none" rtlCol="0">
              <a:spAutoFit/>
            </a:bodyPr>
            <a:lstStyle/>
            <a:p>
              <a:r>
                <a:rPr kumimoji="1" lang="ja-JP" altLang="en-US" sz="1600" dirty="0" smtClean="0"/>
                <a:t>一歩前に踏み出す</a:t>
              </a:r>
              <a:endParaRPr kumimoji="1" lang="en-US" altLang="ja-JP" sz="1600" dirty="0" smtClean="0"/>
            </a:p>
            <a:p>
              <a:r>
                <a:rPr kumimoji="1" lang="ja-JP" altLang="en-US" sz="1600" dirty="0" smtClean="0"/>
                <a:t>勇気を呼び起こしたい</a:t>
              </a:r>
              <a:endParaRPr kumimoji="1" lang="ja-JP" altLang="en-US" sz="1600" dirty="0"/>
            </a:p>
          </p:txBody>
        </p:sp>
        <p:sp>
          <p:nvSpPr>
            <p:cNvPr id="47" name="角丸四角形 46"/>
            <p:cNvSpPr/>
            <p:nvPr/>
          </p:nvSpPr>
          <p:spPr>
            <a:xfrm>
              <a:off x="6660232" y="4005064"/>
              <a:ext cx="2160240" cy="576064"/>
            </a:xfrm>
            <a:prstGeom prst="roundRect">
              <a:avLst/>
            </a:prstGeom>
            <a:noFill/>
            <a:ln w="22225" cmpd="sng">
              <a:solidFill>
                <a:schemeClr val="accent6"/>
              </a:solidFill>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grpSp>
      <p:grpSp>
        <p:nvGrpSpPr>
          <p:cNvPr id="89" name="グループ化 88"/>
          <p:cNvGrpSpPr/>
          <p:nvPr/>
        </p:nvGrpSpPr>
        <p:grpSpPr>
          <a:xfrm>
            <a:off x="3131840" y="5589240"/>
            <a:ext cx="1944216" cy="584775"/>
            <a:chOff x="3131840" y="5796553"/>
            <a:chExt cx="1944216" cy="584775"/>
          </a:xfrm>
        </p:grpSpPr>
        <p:sp>
          <p:nvSpPr>
            <p:cNvPr id="22" name="テキスト ボックス 21"/>
            <p:cNvSpPr txBox="1"/>
            <p:nvPr/>
          </p:nvSpPr>
          <p:spPr>
            <a:xfrm>
              <a:off x="3190731" y="5796553"/>
              <a:ext cx="1813317" cy="584775"/>
            </a:xfrm>
            <a:prstGeom prst="rect">
              <a:avLst/>
            </a:prstGeom>
            <a:noFill/>
          </p:spPr>
          <p:txBody>
            <a:bodyPr wrap="none" rtlCol="0">
              <a:spAutoFit/>
            </a:bodyPr>
            <a:lstStyle/>
            <a:p>
              <a:r>
                <a:rPr kumimoji="1" lang="en-US" altLang="ja-JP" sz="1600" dirty="0" smtClean="0"/>
                <a:t>LTE</a:t>
              </a:r>
              <a:r>
                <a:rPr kumimoji="1" lang="ja-JP" altLang="en-US" sz="1600" dirty="0" smtClean="0"/>
                <a:t>回線で電波が</a:t>
              </a:r>
              <a:endParaRPr kumimoji="1" lang="en-US" altLang="ja-JP" sz="1600" dirty="0" smtClean="0"/>
            </a:p>
            <a:p>
              <a:r>
                <a:rPr kumimoji="1" lang="ja-JP" altLang="en-US" sz="1600" dirty="0" smtClean="0"/>
                <a:t>繋がりやすくなった</a:t>
              </a:r>
              <a:endParaRPr kumimoji="1" lang="ja-JP" altLang="en-US" sz="1600" dirty="0"/>
            </a:p>
          </p:txBody>
        </p:sp>
        <p:sp>
          <p:nvSpPr>
            <p:cNvPr id="60" name="角丸四角形 59"/>
            <p:cNvSpPr/>
            <p:nvPr/>
          </p:nvSpPr>
          <p:spPr>
            <a:xfrm>
              <a:off x="3131840" y="5805264"/>
              <a:ext cx="1944216" cy="576064"/>
            </a:xfrm>
            <a:prstGeom prst="roundRect">
              <a:avLst/>
            </a:prstGeom>
            <a:noFill/>
            <a:ln w="22225" cmpd="sng">
              <a:solidFill>
                <a:schemeClr val="accent6"/>
              </a:solidFill>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grpSp>
      <p:grpSp>
        <p:nvGrpSpPr>
          <p:cNvPr id="90" name="グループ化 89"/>
          <p:cNvGrpSpPr/>
          <p:nvPr/>
        </p:nvGrpSpPr>
        <p:grpSpPr>
          <a:xfrm>
            <a:off x="6726051" y="5733256"/>
            <a:ext cx="2022413" cy="362271"/>
            <a:chOff x="6726051" y="5949280"/>
            <a:chExt cx="2022413" cy="362271"/>
          </a:xfrm>
        </p:grpSpPr>
        <p:sp>
          <p:nvSpPr>
            <p:cNvPr id="26" name="テキスト ボックス 25"/>
            <p:cNvSpPr txBox="1"/>
            <p:nvPr/>
          </p:nvSpPr>
          <p:spPr>
            <a:xfrm>
              <a:off x="6726051" y="5970766"/>
              <a:ext cx="2022413" cy="338554"/>
            </a:xfrm>
            <a:prstGeom prst="rect">
              <a:avLst/>
            </a:prstGeom>
            <a:noFill/>
          </p:spPr>
          <p:txBody>
            <a:bodyPr wrap="none" rtlCol="0">
              <a:spAutoFit/>
            </a:bodyPr>
            <a:lstStyle/>
            <a:p>
              <a:r>
                <a:rPr kumimoji="1" lang="en-US" altLang="ja-JP" sz="1600" dirty="0" smtClean="0"/>
                <a:t>FUN TO DRIVE, AGAIN</a:t>
              </a:r>
              <a:endParaRPr kumimoji="1" lang="ja-JP" altLang="en-US" sz="1600" dirty="0"/>
            </a:p>
          </p:txBody>
        </p:sp>
        <p:sp>
          <p:nvSpPr>
            <p:cNvPr id="61" name="角丸四角形 60"/>
            <p:cNvSpPr/>
            <p:nvPr/>
          </p:nvSpPr>
          <p:spPr>
            <a:xfrm>
              <a:off x="6732240" y="5949280"/>
              <a:ext cx="2016224" cy="362271"/>
            </a:xfrm>
            <a:prstGeom prst="roundRect">
              <a:avLst/>
            </a:prstGeom>
            <a:noFill/>
            <a:ln w="22225" cmpd="sng">
              <a:solidFill>
                <a:schemeClr val="accent6"/>
              </a:solidFill>
            </a:ln>
          </p:spPr>
          <p:style>
            <a:lnRef idx="3">
              <a:schemeClr val="lt1"/>
            </a:lnRef>
            <a:fillRef idx="1">
              <a:schemeClr val="accent2"/>
            </a:fillRef>
            <a:effectRef idx="1">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grpSp>
      <p:sp>
        <p:nvSpPr>
          <p:cNvPr id="69" name="左右矢印 68"/>
          <p:cNvSpPr/>
          <p:nvPr/>
        </p:nvSpPr>
        <p:spPr>
          <a:xfrm rot="5400000">
            <a:off x="3779912" y="3330700"/>
            <a:ext cx="432048" cy="340616"/>
          </a:xfrm>
          <a:prstGeom prst="leftRightArrow">
            <a:avLst>
              <a:gd name="adj1" fmla="val 44521"/>
              <a:gd name="adj2" fmla="val 36303"/>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chemeClr val="accent6"/>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sp>
        <p:nvSpPr>
          <p:cNvPr id="70" name="左右矢印 69"/>
          <p:cNvSpPr/>
          <p:nvPr/>
        </p:nvSpPr>
        <p:spPr>
          <a:xfrm rot="5400000">
            <a:off x="3806204" y="5130900"/>
            <a:ext cx="432048" cy="340616"/>
          </a:xfrm>
          <a:prstGeom prst="leftRightArrow">
            <a:avLst>
              <a:gd name="adj1" fmla="val 44521"/>
              <a:gd name="adj2" fmla="val 36303"/>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chemeClr val="accent6"/>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sp>
        <p:nvSpPr>
          <p:cNvPr id="71" name="左右矢印 70"/>
          <p:cNvSpPr/>
          <p:nvPr/>
        </p:nvSpPr>
        <p:spPr>
          <a:xfrm rot="5400000">
            <a:off x="7478612" y="5202908"/>
            <a:ext cx="432048" cy="340616"/>
          </a:xfrm>
          <a:prstGeom prst="leftRightArrow">
            <a:avLst>
              <a:gd name="adj1" fmla="val 44521"/>
              <a:gd name="adj2" fmla="val 36303"/>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chemeClr val="accent6"/>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sp>
        <p:nvSpPr>
          <p:cNvPr id="72" name="左右矢印 71"/>
          <p:cNvSpPr/>
          <p:nvPr/>
        </p:nvSpPr>
        <p:spPr>
          <a:xfrm rot="5400000">
            <a:off x="7406604" y="3330700"/>
            <a:ext cx="432048" cy="340616"/>
          </a:xfrm>
          <a:prstGeom prst="leftRightArrow">
            <a:avLst>
              <a:gd name="adj1" fmla="val 44521"/>
              <a:gd name="adj2" fmla="val 36303"/>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chemeClr val="accent6"/>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sp>
        <p:nvSpPr>
          <p:cNvPr id="75" name="円/楕円 74"/>
          <p:cNvSpPr/>
          <p:nvPr/>
        </p:nvSpPr>
        <p:spPr>
          <a:xfrm>
            <a:off x="4355976" y="3356992"/>
            <a:ext cx="360040" cy="338336"/>
          </a:xfrm>
          <a:prstGeom prst="ellipse">
            <a:avLst/>
          </a:prstGeom>
          <a:noFill/>
          <a:ln w="63500">
            <a:solidFill>
              <a:srgbClr val="FF0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sp>
        <p:nvSpPr>
          <p:cNvPr id="76" name="円/楕円 75"/>
          <p:cNvSpPr/>
          <p:nvPr/>
        </p:nvSpPr>
        <p:spPr>
          <a:xfrm>
            <a:off x="4355976" y="5157192"/>
            <a:ext cx="360040" cy="338336"/>
          </a:xfrm>
          <a:prstGeom prst="ellipse">
            <a:avLst/>
          </a:prstGeom>
          <a:noFill/>
          <a:ln w="63500">
            <a:solidFill>
              <a:srgbClr val="FF0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pic>
        <p:nvPicPr>
          <p:cNvPr id="77" name="図 76" descr="hatena.jpg"/>
          <p:cNvPicPr>
            <a:picLocks noChangeAspect="1"/>
          </p:cNvPicPr>
          <p:nvPr/>
        </p:nvPicPr>
        <p:blipFill>
          <a:blip r:embed="rId7" cstate="print"/>
          <a:stretch>
            <a:fillRect/>
          </a:stretch>
        </p:blipFill>
        <p:spPr>
          <a:xfrm rot="620276">
            <a:off x="8028384" y="3311655"/>
            <a:ext cx="338477" cy="455816"/>
          </a:xfrm>
          <a:prstGeom prst="rect">
            <a:avLst/>
          </a:prstGeom>
        </p:spPr>
      </p:pic>
      <p:pic>
        <p:nvPicPr>
          <p:cNvPr id="79" name="図 78" descr="hatena.jpg"/>
          <p:cNvPicPr>
            <a:picLocks noChangeAspect="1"/>
          </p:cNvPicPr>
          <p:nvPr/>
        </p:nvPicPr>
        <p:blipFill>
          <a:blip r:embed="rId7" cstate="print"/>
          <a:stretch>
            <a:fillRect/>
          </a:stretch>
        </p:blipFill>
        <p:spPr>
          <a:xfrm rot="478318">
            <a:off x="8028384" y="5178461"/>
            <a:ext cx="338477" cy="455816"/>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1000"/>
                                        <p:tgtEl>
                                          <p:spTgt spid="82"/>
                                        </p:tgtEl>
                                      </p:cBhvr>
                                    </p:animEffect>
                                  </p:childTnLst>
                                </p:cTn>
                              </p:par>
                              <p:par>
                                <p:cTn id="13" presetID="10" presetClass="entr" presetSubtype="0"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1000"/>
                                        <p:tgtEl>
                                          <p:spTgt spid="4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3"/>
                                        </p:tgtEl>
                                        <p:attrNameLst>
                                          <p:attrName>style.visibility</p:attrName>
                                        </p:attrNameLst>
                                      </p:cBhvr>
                                      <p:to>
                                        <p:strVal val="visible"/>
                                      </p:to>
                                    </p:set>
                                    <p:animEffect transition="in" filter="fade">
                                      <p:cBhvr>
                                        <p:cTn id="20" dur="1000"/>
                                        <p:tgtEl>
                                          <p:spTgt spid="83"/>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87"/>
                                        </p:tgtEl>
                                        <p:attrNameLst>
                                          <p:attrName>style.visibility</p:attrName>
                                        </p:attrNameLst>
                                      </p:cBhvr>
                                      <p:to>
                                        <p:strVal val="visible"/>
                                      </p:to>
                                    </p:set>
                                    <p:animEffect transition="in" filter="fade">
                                      <p:cBhvr>
                                        <p:cTn id="25" dur="1000"/>
                                        <p:tgtEl>
                                          <p:spTgt spid="8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500"/>
                                        <p:tgtEl>
                                          <p:spTgt spid="69"/>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fade">
                                      <p:cBhvr>
                                        <p:cTn id="34" dur="1000"/>
                                        <p:tgtEl>
                                          <p:spTgt spid="7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81"/>
                                        </p:tgtEl>
                                        <p:attrNameLst>
                                          <p:attrName>style.visibility</p:attrName>
                                        </p:attrNameLst>
                                      </p:cBhvr>
                                      <p:to>
                                        <p:strVal val="visible"/>
                                      </p:to>
                                    </p:set>
                                    <p:animEffect transition="in" filter="fade">
                                      <p:cBhvr>
                                        <p:cTn id="39" dur="1000"/>
                                        <p:tgtEl>
                                          <p:spTgt spid="81"/>
                                        </p:tgtEl>
                                      </p:cBhvr>
                                    </p:animEffect>
                                  </p:childTnLst>
                                </p:cTn>
                              </p:par>
                              <p:par>
                                <p:cTn id="40" presetID="10" presetClass="entr" presetSubtype="0"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2000"/>
                                        <p:tgtEl>
                                          <p:spTgt spid="5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4"/>
                                        </p:tgtEl>
                                        <p:attrNameLst>
                                          <p:attrName>style.visibility</p:attrName>
                                        </p:attrNameLst>
                                      </p:cBhvr>
                                      <p:to>
                                        <p:strVal val="visible"/>
                                      </p:to>
                                    </p:set>
                                    <p:animEffect transition="in" filter="fade">
                                      <p:cBhvr>
                                        <p:cTn id="47" dur="1000"/>
                                        <p:tgtEl>
                                          <p:spTgt spid="8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1000"/>
                                        <p:tgtEl>
                                          <p:spTgt spid="8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fade">
                                      <p:cBhvr>
                                        <p:cTn id="57" dur="500"/>
                                        <p:tgtEl>
                                          <p:spTgt spid="72"/>
                                        </p:tgtEl>
                                      </p:cBhvr>
                                    </p:animEffect>
                                  </p:childTnLst>
                                </p:cTn>
                              </p:par>
                              <p:par>
                                <p:cTn id="58" presetID="10" presetClass="entr" presetSubtype="0" fill="hold" nodeType="with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fade">
                                      <p:cBhvr>
                                        <p:cTn id="60" dur="1000"/>
                                        <p:tgtEl>
                                          <p:spTgt spid="77"/>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childTnLst>
                                </p:cTn>
                              </p:par>
                              <p:par>
                                <p:cTn id="66" presetID="10" presetClass="entr" presetSubtype="0"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1000"/>
                                        <p:tgtEl>
                                          <p:spTgt spid="48"/>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85"/>
                                        </p:tgtEl>
                                        <p:attrNameLst>
                                          <p:attrName>style.visibility</p:attrName>
                                        </p:attrNameLst>
                                      </p:cBhvr>
                                      <p:to>
                                        <p:strVal val="visible"/>
                                      </p:to>
                                    </p:set>
                                    <p:animEffect transition="in" filter="fade">
                                      <p:cBhvr>
                                        <p:cTn id="73" dur="1000"/>
                                        <p:tgtEl>
                                          <p:spTgt spid="85"/>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89"/>
                                        </p:tgtEl>
                                        <p:attrNameLst>
                                          <p:attrName>style.visibility</p:attrName>
                                        </p:attrNameLst>
                                      </p:cBhvr>
                                      <p:to>
                                        <p:strVal val="visible"/>
                                      </p:to>
                                    </p:set>
                                    <p:animEffect transition="in" filter="fade">
                                      <p:cBhvr>
                                        <p:cTn id="78" dur="1000"/>
                                        <p:tgtEl>
                                          <p:spTgt spid="89"/>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fade">
                                      <p:cBhvr>
                                        <p:cTn id="83" dur="500"/>
                                        <p:tgtEl>
                                          <p:spTgt spid="70"/>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fade">
                                      <p:cBhvr>
                                        <p:cTn id="86" dur="1000"/>
                                        <p:tgtEl>
                                          <p:spTgt spid="76"/>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80"/>
                                        </p:tgtEl>
                                        <p:attrNameLst>
                                          <p:attrName>style.visibility</p:attrName>
                                        </p:attrNameLst>
                                      </p:cBhvr>
                                      <p:to>
                                        <p:strVal val="visible"/>
                                      </p:to>
                                    </p:set>
                                    <p:animEffect transition="in" filter="fade">
                                      <p:cBhvr>
                                        <p:cTn id="91" dur="1000"/>
                                        <p:tgtEl>
                                          <p:spTgt spid="80"/>
                                        </p:tgtEl>
                                      </p:cBhvr>
                                    </p:animEffect>
                                  </p:childTnLst>
                                </p:cTn>
                              </p:par>
                              <p:par>
                                <p:cTn id="92" presetID="10" presetClass="entr" presetSubtype="0" fill="hold" nodeType="withEffect">
                                  <p:stCondLst>
                                    <p:cond delay="0"/>
                                  </p:stCondLst>
                                  <p:childTnLst>
                                    <p:set>
                                      <p:cBhvr>
                                        <p:cTn id="93" dur="1" fill="hold">
                                          <p:stCondLst>
                                            <p:cond delay="0"/>
                                          </p:stCondLst>
                                        </p:cTn>
                                        <p:tgtEl>
                                          <p:spTgt spid="49"/>
                                        </p:tgtEl>
                                        <p:attrNameLst>
                                          <p:attrName>style.visibility</p:attrName>
                                        </p:attrNameLst>
                                      </p:cBhvr>
                                      <p:to>
                                        <p:strVal val="visible"/>
                                      </p:to>
                                    </p:set>
                                    <p:animEffect transition="in" filter="fade">
                                      <p:cBhvr>
                                        <p:cTn id="94" dur="1000"/>
                                        <p:tgtEl>
                                          <p:spTgt spid="49"/>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86"/>
                                        </p:tgtEl>
                                        <p:attrNameLst>
                                          <p:attrName>style.visibility</p:attrName>
                                        </p:attrNameLst>
                                      </p:cBhvr>
                                      <p:to>
                                        <p:strVal val="visible"/>
                                      </p:to>
                                    </p:set>
                                    <p:animEffect transition="in" filter="fade">
                                      <p:cBhvr>
                                        <p:cTn id="99" dur="1000"/>
                                        <p:tgtEl>
                                          <p:spTgt spid="86"/>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fade">
                                      <p:cBhvr>
                                        <p:cTn id="104" dur="1000"/>
                                        <p:tgtEl>
                                          <p:spTgt spid="90"/>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71"/>
                                        </p:tgtEl>
                                        <p:attrNameLst>
                                          <p:attrName>style.visibility</p:attrName>
                                        </p:attrNameLst>
                                      </p:cBhvr>
                                      <p:to>
                                        <p:strVal val="visible"/>
                                      </p:to>
                                    </p:set>
                                    <p:animEffect transition="in" filter="fade">
                                      <p:cBhvr>
                                        <p:cTn id="109" dur="500"/>
                                        <p:tgtEl>
                                          <p:spTgt spid="71"/>
                                        </p:tgtEl>
                                      </p:cBhvr>
                                    </p:animEffect>
                                  </p:childTnLst>
                                </p:cTn>
                              </p:par>
                              <p:par>
                                <p:cTn id="110" presetID="10" presetClass="entr" presetSubtype="0" fill="hold" nodeType="withEffect">
                                  <p:stCondLst>
                                    <p:cond delay="0"/>
                                  </p:stCondLst>
                                  <p:childTnLst>
                                    <p:set>
                                      <p:cBhvr>
                                        <p:cTn id="111" dur="1" fill="hold">
                                          <p:stCondLst>
                                            <p:cond delay="0"/>
                                          </p:stCondLst>
                                        </p:cTn>
                                        <p:tgtEl>
                                          <p:spTgt spid="79"/>
                                        </p:tgtEl>
                                        <p:attrNameLst>
                                          <p:attrName>style.visibility</p:attrName>
                                        </p:attrNameLst>
                                      </p:cBhvr>
                                      <p:to>
                                        <p:strVal val="visible"/>
                                      </p:to>
                                    </p:set>
                                    <p:animEffect transition="in" filter="fade">
                                      <p:cBhvr>
                                        <p:cTn id="112" dur="10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animBg="1"/>
      <p:bldP spid="72" grpId="0" animBg="1"/>
      <p:bldP spid="75" grpId="0" animBg="1"/>
      <p:bldP spid="7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順応水準と期待の関係</a:t>
            </a:r>
            <a:endParaRPr kumimoji="1" lang="ja-JP" altLang="en-US" dirty="0"/>
          </a:p>
        </p:txBody>
      </p:sp>
      <p:grpSp>
        <p:nvGrpSpPr>
          <p:cNvPr id="3" name="グループ化 28"/>
          <p:cNvGrpSpPr/>
          <p:nvPr/>
        </p:nvGrpSpPr>
        <p:grpSpPr>
          <a:xfrm>
            <a:off x="467544" y="3284984"/>
            <a:ext cx="8208912" cy="792088"/>
            <a:chOff x="467544" y="3789040"/>
            <a:chExt cx="8208912" cy="792088"/>
          </a:xfrm>
        </p:grpSpPr>
        <p:sp>
          <p:nvSpPr>
            <p:cNvPr id="13" name="角丸四角形 12"/>
            <p:cNvSpPr/>
            <p:nvPr/>
          </p:nvSpPr>
          <p:spPr>
            <a:xfrm>
              <a:off x="467544" y="3789040"/>
              <a:ext cx="8208912" cy="792088"/>
            </a:xfrm>
            <a:prstGeom prst="roundRect">
              <a:avLst/>
            </a:prstGeom>
            <a:noFill/>
            <a:ln w="254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683568" y="3861048"/>
              <a:ext cx="7776864" cy="646331"/>
            </a:xfrm>
            <a:prstGeom prst="rect">
              <a:avLst/>
            </a:prstGeom>
            <a:noFill/>
          </p:spPr>
          <p:txBody>
            <a:bodyPr wrap="square" rtlCol="0">
              <a:spAutoFit/>
            </a:bodyPr>
            <a:lstStyle/>
            <a:p>
              <a:r>
                <a:rPr lang="ja-JP" altLang="en-US" dirty="0" smtClean="0"/>
                <a:t>与えられた刺激が個人の持っている適応性のレベルから離れていると</a:t>
              </a:r>
              <a:endParaRPr lang="en-US" altLang="ja-JP" dirty="0" smtClean="0"/>
            </a:p>
            <a:p>
              <a:r>
                <a:rPr lang="ja-JP" altLang="en-US" dirty="0" smtClean="0"/>
                <a:t>知覚された場合、その</a:t>
              </a:r>
              <a:r>
                <a:rPr lang="ja-JP" altLang="en-US" b="1" dirty="0" smtClean="0">
                  <a:solidFill>
                    <a:srgbClr val="FF0000"/>
                  </a:solidFill>
                </a:rPr>
                <a:t>刺激への注目度が高まる</a:t>
              </a:r>
              <a:r>
                <a:rPr lang="ja-JP" altLang="en-US" dirty="0" smtClean="0"/>
                <a:t>　　　　        　　　 </a:t>
              </a:r>
              <a:r>
                <a:rPr lang="en-US" altLang="ja-JP" dirty="0" smtClean="0"/>
                <a:t>(Duncan 1980)</a:t>
              </a:r>
            </a:p>
          </p:txBody>
        </p:sp>
      </p:grpSp>
      <p:grpSp>
        <p:nvGrpSpPr>
          <p:cNvPr id="4" name="グループ化 27"/>
          <p:cNvGrpSpPr/>
          <p:nvPr/>
        </p:nvGrpSpPr>
        <p:grpSpPr>
          <a:xfrm>
            <a:off x="1115616" y="2780928"/>
            <a:ext cx="1348728" cy="443488"/>
            <a:chOff x="1115616" y="3284984"/>
            <a:chExt cx="1348728" cy="443488"/>
          </a:xfrm>
        </p:grpSpPr>
        <p:sp>
          <p:nvSpPr>
            <p:cNvPr id="8" name="右矢印 7"/>
            <p:cNvSpPr/>
            <p:nvPr/>
          </p:nvSpPr>
          <p:spPr>
            <a:xfrm rot="5400000">
              <a:off x="1568236" y="2832364"/>
              <a:ext cx="443488" cy="1348728"/>
            </a:xfrm>
            <a:prstGeom prst="rightArrow">
              <a:avLst>
                <a:gd name="adj1" fmla="val 65645"/>
                <a:gd name="adj2" fmla="val 55287"/>
              </a:avLst>
            </a:prstGeom>
            <a:gradFill flip="none" rotWithShape="1">
              <a:gsLst>
                <a:gs pos="0">
                  <a:srgbClr val="FF7C80">
                    <a:tint val="66000"/>
                    <a:satMod val="160000"/>
                  </a:srgbClr>
                </a:gs>
                <a:gs pos="50000">
                  <a:srgbClr val="FF7C80">
                    <a:tint val="44500"/>
                    <a:satMod val="160000"/>
                  </a:srgbClr>
                </a:gs>
                <a:gs pos="100000">
                  <a:srgbClr val="FF7C80">
                    <a:tint val="23500"/>
                    <a:satMod val="160000"/>
                  </a:srgbClr>
                </a:gs>
              </a:gsLst>
              <a:lin ang="13500000" scaled="1"/>
              <a:tileRect/>
            </a:gra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1475656" y="3284984"/>
              <a:ext cx="646331" cy="369332"/>
            </a:xfrm>
            <a:prstGeom prst="rect">
              <a:avLst/>
            </a:prstGeom>
            <a:noFill/>
          </p:spPr>
          <p:txBody>
            <a:bodyPr wrap="none" rtlCol="0">
              <a:spAutoFit/>
            </a:bodyPr>
            <a:lstStyle/>
            <a:p>
              <a:r>
                <a:rPr lang="ja-JP" altLang="en-US" dirty="0" smtClean="0"/>
                <a:t>応用</a:t>
              </a:r>
              <a:endParaRPr kumimoji="1" lang="ja-JP" altLang="en-US" dirty="0"/>
            </a:p>
          </p:txBody>
        </p:sp>
      </p:grpSp>
      <p:pic>
        <p:nvPicPr>
          <p:cNvPr id="24580" name="Picture 4" descr="C:\Users\tatsuhiro\AppData\Local\Microsoft\Windows\Temporary Internet Files\Content.IE5\9ZSKUR28\MC900304775[1].wmf"/>
          <p:cNvPicPr>
            <a:picLocks noChangeAspect="1" noChangeArrowheads="1"/>
          </p:cNvPicPr>
          <p:nvPr/>
        </p:nvPicPr>
        <p:blipFill>
          <a:blip r:embed="rId2" cstate="print"/>
          <a:srcRect/>
          <a:stretch>
            <a:fillRect/>
          </a:stretch>
        </p:blipFill>
        <p:spPr bwMode="auto">
          <a:xfrm>
            <a:off x="5580112" y="4365104"/>
            <a:ext cx="576064" cy="1102467"/>
          </a:xfrm>
          <a:prstGeom prst="rect">
            <a:avLst/>
          </a:prstGeom>
          <a:noFill/>
          <a:scene3d>
            <a:camera prst="orthographicFront">
              <a:rot lat="0" lon="10800000" rev="0"/>
            </a:camera>
            <a:lightRig rig="threePt" dir="t"/>
          </a:scene3d>
        </p:spPr>
      </p:pic>
      <p:grpSp>
        <p:nvGrpSpPr>
          <p:cNvPr id="27" name="図形グループ 26"/>
          <p:cNvGrpSpPr/>
          <p:nvPr/>
        </p:nvGrpSpPr>
        <p:grpSpPr>
          <a:xfrm>
            <a:off x="3419872" y="4221088"/>
            <a:ext cx="1728192" cy="648072"/>
            <a:chOff x="3419872" y="4221088"/>
            <a:chExt cx="1728192" cy="648072"/>
          </a:xfrm>
        </p:grpSpPr>
        <p:sp>
          <p:nvSpPr>
            <p:cNvPr id="17" name="右矢印 16"/>
            <p:cNvSpPr/>
            <p:nvPr/>
          </p:nvSpPr>
          <p:spPr>
            <a:xfrm>
              <a:off x="3419872" y="4221088"/>
              <a:ext cx="1728192" cy="648072"/>
            </a:xfrm>
            <a:prstGeom prst="rightArrow">
              <a:avLst/>
            </a:prstGeom>
            <a:gradFill flip="none" rotWithShape="1">
              <a:gsLst>
                <a:gs pos="0">
                  <a:srgbClr val="FF7C80">
                    <a:tint val="66000"/>
                    <a:satMod val="160000"/>
                  </a:srgbClr>
                </a:gs>
                <a:gs pos="50000">
                  <a:srgbClr val="FF7C80">
                    <a:tint val="44500"/>
                    <a:satMod val="160000"/>
                  </a:srgbClr>
                </a:gs>
                <a:gs pos="100000">
                  <a:srgbClr val="FF7C80">
                    <a:tint val="23500"/>
                    <a:satMod val="160000"/>
                  </a:srgbClr>
                </a:gs>
              </a:gsLst>
              <a:lin ang="13500000" scaled="1"/>
              <a:tileRect/>
            </a:gra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3707904" y="4365104"/>
              <a:ext cx="877163" cy="369332"/>
            </a:xfrm>
            <a:prstGeom prst="rect">
              <a:avLst/>
            </a:prstGeom>
            <a:noFill/>
          </p:spPr>
          <p:txBody>
            <a:bodyPr wrap="none" rtlCol="0">
              <a:spAutoFit/>
            </a:bodyPr>
            <a:lstStyle/>
            <a:p>
              <a:r>
                <a:rPr kumimoji="1" lang="ja-JP" altLang="en-US" dirty="0" smtClean="0"/>
                <a:t>①刺激</a:t>
              </a:r>
              <a:endParaRPr kumimoji="1" lang="ja-JP" altLang="en-US" dirty="0"/>
            </a:p>
          </p:txBody>
        </p:sp>
      </p:grpSp>
      <p:grpSp>
        <p:nvGrpSpPr>
          <p:cNvPr id="28" name="図形グループ 27"/>
          <p:cNvGrpSpPr/>
          <p:nvPr/>
        </p:nvGrpSpPr>
        <p:grpSpPr>
          <a:xfrm>
            <a:off x="3347865" y="4888583"/>
            <a:ext cx="1800200" cy="628648"/>
            <a:chOff x="3347865" y="4888583"/>
            <a:chExt cx="1800200" cy="628648"/>
          </a:xfrm>
        </p:grpSpPr>
        <p:sp>
          <p:nvSpPr>
            <p:cNvPr id="16" name="右矢印 15"/>
            <p:cNvSpPr/>
            <p:nvPr/>
          </p:nvSpPr>
          <p:spPr>
            <a:xfrm rot="10800000">
              <a:off x="3347865" y="4888583"/>
              <a:ext cx="1800200" cy="628648"/>
            </a:xfrm>
            <a:prstGeom prst="rightArrow">
              <a:avLst/>
            </a:prstGeom>
            <a:gradFill flip="none" rotWithShape="1">
              <a:gsLst>
                <a:gs pos="0">
                  <a:srgbClr val="FF7C80">
                    <a:tint val="66000"/>
                    <a:satMod val="160000"/>
                  </a:srgbClr>
                </a:gs>
                <a:gs pos="50000">
                  <a:srgbClr val="FF7C80">
                    <a:tint val="44500"/>
                    <a:satMod val="160000"/>
                  </a:srgbClr>
                </a:gs>
                <a:gs pos="100000">
                  <a:srgbClr val="FF7C80">
                    <a:tint val="23500"/>
                    <a:satMod val="160000"/>
                  </a:srgbClr>
                </a:gs>
              </a:gsLst>
              <a:lin ang="16200000" scaled="1"/>
              <a:tileRect/>
            </a:gra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9" name="テキスト ボックス 18"/>
            <p:cNvSpPr txBox="1"/>
            <p:nvPr/>
          </p:nvSpPr>
          <p:spPr>
            <a:xfrm>
              <a:off x="3851920" y="4941168"/>
              <a:ext cx="1061509" cy="461665"/>
            </a:xfrm>
            <a:prstGeom prst="rect">
              <a:avLst/>
            </a:prstGeom>
            <a:solidFill>
              <a:schemeClr val="accent6">
                <a:lumMod val="20000"/>
                <a:lumOff val="80000"/>
              </a:schemeClr>
            </a:solidFill>
            <a:ln w="19050">
              <a:solidFill>
                <a:schemeClr val="accent6">
                  <a:lumMod val="75000"/>
                </a:schemeClr>
              </a:solidFill>
            </a:ln>
          </p:spPr>
          <p:txBody>
            <a:bodyPr wrap="none" rtlCol="0">
              <a:spAutoFit/>
            </a:bodyPr>
            <a:lstStyle/>
            <a:p>
              <a:r>
                <a:rPr lang="ja-JP" altLang="en-US" sz="2000" dirty="0" smtClean="0"/>
                <a:t>③</a:t>
              </a:r>
              <a:r>
                <a:rPr lang="ja-JP" altLang="en-US" sz="2400" b="1" dirty="0" smtClean="0">
                  <a:solidFill>
                    <a:srgbClr val="FF0000"/>
                  </a:solidFill>
                </a:rPr>
                <a:t>注目</a:t>
              </a:r>
              <a:endParaRPr kumimoji="1" lang="ja-JP" altLang="en-US" sz="2400" b="1" dirty="0">
                <a:solidFill>
                  <a:srgbClr val="FF0000"/>
                </a:solidFill>
              </a:endParaRPr>
            </a:p>
          </p:txBody>
        </p:sp>
      </p:grpSp>
      <p:grpSp>
        <p:nvGrpSpPr>
          <p:cNvPr id="15" name="グループ化 32"/>
          <p:cNvGrpSpPr/>
          <p:nvPr/>
        </p:nvGrpSpPr>
        <p:grpSpPr>
          <a:xfrm>
            <a:off x="6300192" y="4149080"/>
            <a:ext cx="2664296" cy="1152128"/>
            <a:chOff x="611560" y="4653136"/>
            <a:chExt cx="2664296" cy="1152128"/>
          </a:xfrm>
        </p:grpSpPr>
        <p:sp>
          <p:nvSpPr>
            <p:cNvPr id="24" name="雲形吹き出し 23"/>
            <p:cNvSpPr/>
            <p:nvPr/>
          </p:nvSpPr>
          <p:spPr>
            <a:xfrm>
              <a:off x="611560" y="4653136"/>
              <a:ext cx="2664296" cy="1152128"/>
            </a:xfrm>
            <a:prstGeom prst="cloudCallout">
              <a:avLst>
                <a:gd name="adj1" fmla="val -55667"/>
                <a:gd name="adj2" fmla="val 33089"/>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chemeClr val="accent6">
                  <a:lumMod val="75000"/>
                </a:schemeClr>
              </a:solidFill>
            </a:ln>
            <a:scene3d>
              <a:camera prst="orthographicFront">
                <a:rot lat="0" lon="0"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3" name="テキスト ボックス 22"/>
            <p:cNvSpPr txBox="1"/>
            <p:nvPr/>
          </p:nvSpPr>
          <p:spPr>
            <a:xfrm>
              <a:off x="899592" y="4797152"/>
              <a:ext cx="2232247" cy="646331"/>
            </a:xfrm>
            <a:prstGeom prst="rect">
              <a:avLst/>
            </a:prstGeom>
            <a:noFill/>
          </p:spPr>
          <p:txBody>
            <a:bodyPr wrap="square" rtlCol="0">
              <a:spAutoFit/>
            </a:bodyPr>
            <a:lstStyle/>
            <a:p>
              <a:r>
                <a:rPr lang="ja-JP" altLang="en-US" dirty="0" smtClean="0"/>
                <a:t>②刺激に</a:t>
              </a:r>
              <a:endParaRPr lang="en-US" altLang="ja-JP" dirty="0" smtClean="0"/>
            </a:p>
            <a:p>
              <a:r>
                <a:rPr lang="ja-JP" altLang="en-US" dirty="0" smtClean="0"/>
                <a:t>　　　　対応</a:t>
              </a:r>
              <a:r>
                <a:rPr lang="ja-JP" altLang="en-US" dirty="0"/>
                <a:t>できない</a:t>
              </a:r>
              <a:endParaRPr kumimoji="1" lang="en-US" altLang="ja-JP" dirty="0" smtClean="0"/>
            </a:p>
          </p:txBody>
        </p:sp>
      </p:grpSp>
      <p:sp>
        <p:nvSpPr>
          <p:cNvPr id="25" name="ストライプ矢印 24"/>
          <p:cNvSpPr/>
          <p:nvPr/>
        </p:nvSpPr>
        <p:spPr>
          <a:xfrm>
            <a:off x="829904" y="5896696"/>
            <a:ext cx="501736" cy="484632"/>
          </a:xfrm>
          <a:prstGeom prst="stripedRightArrow">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254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1475656" y="5919663"/>
            <a:ext cx="7109639" cy="461665"/>
          </a:xfrm>
          <a:prstGeom prst="rect">
            <a:avLst/>
          </a:prstGeom>
          <a:noFill/>
        </p:spPr>
        <p:txBody>
          <a:bodyPr wrap="none" rtlCol="0">
            <a:spAutoFit/>
          </a:bodyPr>
          <a:lstStyle/>
          <a:p>
            <a:r>
              <a:rPr lang="ja-JP" altLang="en-US" sz="2400" b="1" dirty="0">
                <a:solidFill>
                  <a:srgbClr val="FF0000"/>
                </a:solidFill>
              </a:rPr>
              <a:t>期待外の</a:t>
            </a:r>
            <a:r>
              <a:rPr lang="ja-JP" altLang="en-US" sz="2400" b="1" dirty="0" smtClean="0">
                <a:solidFill>
                  <a:srgbClr val="FF0000"/>
                </a:solidFill>
              </a:rPr>
              <a:t>物語</a:t>
            </a:r>
            <a:r>
              <a:rPr lang="ja-JP" altLang="en-US" sz="2400" b="1" dirty="0" smtClean="0"/>
              <a:t>は、</a:t>
            </a:r>
            <a:r>
              <a:rPr lang="en-US" altLang="ja-JP" sz="2400" b="1" dirty="0" smtClean="0"/>
              <a:t>CM</a:t>
            </a:r>
            <a:r>
              <a:rPr lang="ja-JP" altLang="en-US" sz="2400" b="1" dirty="0" smtClean="0"/>
              <a:t>の</a:t>
            </a:r>
            <a:r>
              <a:rPr lang="ja-JP" altLang="en-US" sz="2400" b="1" dirty="0" smtClean="0">
                <a:solidFill>
                  <a:srgbClr val="FF0000"/>
                </a:solidFill>
              </a:rPr>
              <a:t>注目度を高める</a:t>
            </a:r>
            <a:r>
              <a:rPr lang="ja-JP" altLang="en-US" sz="2400" b="1" dirty="0" smtClean="0"/>
              <a:t>のではないか</a:t>
            </a:r>
            <a:endParaRPr kumimoji="1" lang="ja-JP" altLang="en-US" sz="2800" b="1" dirty="0">
              <a:solidFill>
                <a:srgbClr val="FF0000"/>
              </a:solidFill>
            </a:endParaRPr>
          </a:p>
        </p:txBody>
      </p:sp>
      <p:cxnSp>
        <p:nvCxnSpPr>
          <p:cNvPr id="30" name="直線コネクタ 29"/>
          <p:cNvCxnSpPr/>
          <p:nvPr/>
        </p:nvCxnSpPr>
        <p:spPr>
          <a:xfrm>
            <a:off x="323528" y="5805264"/>
            <a:ext cx="8496944" cy="0"/>
          </a:xfrm>
          <a:prstGeom prst="line">
            <a:avLst/>
          </a:prstGeom>
          <a:ln cap="rnd">
            <a:solidFill>
              <a:srgbClr val="FFC000"/>
            </a:solidFill>
            <a:prstDash val="dash"/>
          </a:ln>
        </p:spPr>
        <p:style>
          <a:lnRef idx="2">
            <a:schemeClr val="accent1"/>
          </a:lnRef>
          <a:fillRef idx="0">
            <a:schemeClr val="accent1"/>
          </a:fillRef>
          <a:effectRef idx="1">
            <a:schemeClr val="accent1"/>
          </a:effectRef>
          <a:fontRef idx="minor">
            <a:schemeClr val="tx1"/>
          </a:fontRef>
        </p:style>
      </p:cxnSp>
      <p:grpSp>
        <p:nvGrpSpPr>
          <p:cNvPr id="20" name="グループ化 35"/>
          <p:cNvGrpSpPr/>
          <p:nvPr/>
        </p:nvGrpSpPr>
        <p:grpSpPr>
          <a:xfrm>
            <a:off x="1067944" y="4293096"/>
            <a:ext cx="1631848" cy="1512168"/>
            <a:chOff x="6660232" y="4613242"/>
            <a:chExt cx="1631848" cy="1512168"/>
          </a:xfrm>
        </p:grpSpPr>
        <p:pic>
          <p:nvPicPr>
            <p:cNvPr id="31" name="Picture 2" descr="http://www.softbankmobile.co.jp/ja/design_set/data/news/press/2012/20120820_02/img/index_pic_01.jpg"/>
            <p:cNvPicPr>
              <a:picLocks noChangeAspect="1" noChangeArrowheads="1"/>
            </p:cNvPicPr>
            <p:nvPr/>
          </p:nvPicPr>
          <p:blipFill>
            <a:blip r:embed="rId3" cstate="print"/>
            <a:srcRect/>
            <a:stretch>
              <a:fillRect/>
            </a:stretch>
          </p:blipFill>
          <p:spPr bwMode="auto">
            <a:xfrm>
              <a:off x="6660232" y="4613242"/>
              <a:ext cx="1631848" cy="1087899"/>
            </a:xfrm>
            <a:prstGeom prst="rect">
              <a:avLst/>
            </a:prstGeom>
            <a:ln>
              <a:noFill/>
            </a:ln>
            <a:effectLst>
              <a:outerShdw blurRad="292100" dist="139700" dir="2700000" algn="tl" rotWithShape="0">
                <a:srgbClr val="333333">
                  <a:alpha val="65000"/>
                </a:srgbClr>
              </a:outerShdw>
            </a:effectLst>
          </p:spPr>
        </p:pic>
        <p:sp>
          <p:nvSpPr>
            <p:cNvPr id="10" name="テキスト ボックス 9"/>
            <p:cNvSpPr txBox="1"/>
            <p:nvPr/>
          </p:nvSpPr>
          <p:spPr>
            <a:xfrm>
              <a:off x="6722420" y="5756078"/>
              <a:ext cx="1569660" cy="369332"/>
            </a:xfrm>
            <a:prstGeom prst="rect">
              <a:avLst/>
            </a:prstGeom>
            <a:noFill/>
          </p:spPr>
          <p:txBody>
            <a:bodyPr wrap="none" rtlCol="0">
              <a:spAutoFit/>
            </a:bodyPr>
            <a:lstStyle/>
            <a:p>
              <a:r>
                <a:rPr kumimoji="1" lang="ja-JP" altLang="en-US" b="1" dirty="0" smtClean="0"/>
                <a:t>期待</a:t>
              </a:r>
              <a:r>
                <a:rPr kumimoji="1" lang="ja-JP" altLang="en-US" b="1" dirty="0" smtClean="0">
                  <a:solidFill>
                    <a:srgbClr val="FF0000"/>
                  </a:solidFill>
                </a:rPr>
                <a:t>外</a:t>
              </a:r>
              <a:r>
                <a:rPr kumimoji="1" lang="ja-JP" altLang="en-US" dirty="0" smtClean="0"/>
                <a:t>の物語</a:t>
              </a:r>
              <a:endParaRPr kumimoji="1" lang="ja-JP" altLang="en-US" dirty="0"/>
            </a:p>
          </p:txBody>
        </p:sp>
      </p:grpSp>
      <p:grpSp>
        <p:nvGrpSpPr>
          <p:cNvPr id="21" name="グループ化 36"/>
          <p:cNvGrpSpPr/>
          <p:nvPr/>
        </p:nvGrpSpPr>
        <p:grpSpPr>
          <a:xfrm>
            <a:off x="539552" y="1412776"/>
            <a:ext cx="8280920" cy="1296144"/>
            <a:chOff x="539552" y="1431360"/>
            <a:chExt cx="8280920" cy="1296144"/>
          </a:xfrm>
        </p:grpSpPr>
        <p:grpSp>
          <p:nvGrpSpPr>
            <p:cNvPr id="22" name="グループ化 26"/>
            <p:cNvGrpSpPr/>
            <p:nvPr/>
          </p:nvGrpSpPr>
          <p:grpSpPr>
            <a:xfrm>
              <a:off x="539552" y="1431360"/>
              <a:ext cx="8280920" cy="1286852"/>
              <a:chOff x="539552" y="1719392"/>
              <a:chExt cx="8280920" cy="1286852"/>
            </a:xfrm>
          </p:grpSpPr>
          <p:sp>
            <p:nvSpPr>
              <p:cNvPr id="12" name="対角する 2 つの角を切り取った四角形 11"/>
              <p:cNvSpPr/>
              <p:nvPr/>
            </p:nvSpPr>
            <p:spPr>
              <a:xfrm>
                <a:off x="539552" y="2142148"/>
                <a:ext cx="8280920" cy="864096"/>
              </a:xfrm>
              <a:prstGeom prst="snip2Diag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3175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539552" y="1719392"/>
                <a:ext cx="1523174" cy="430887"/>
              </a:xfrm>
              <a:prstGeom prst="rect">
                <a:avLst/>
              </a:prstGeom>
              <a:noFill/>
            </p:spPr>
            <p:txBody>
              <a:bodyPr wrap="none" rtlCol="0">
                <a:spAutoFit/>
              </a:bodyPr>
              <a:lstStyle/>
              <a:p>
                <a:pPr>
                  <a:buFont typeface="Wingdings" pitchFamily="2" charset="2"/>
                  <a:buChar char="n"/>
                </a:pPr>
                <a:r>
                  <a:rPr kumimoji="1" lang="ja-JP" altLang="en-US" sz="2200" dirty="0" smtClean="0"/>
                  <a:t>順応水準</a:t>
                </a:r>
                <a:endParaRPr kumimoji="1" lang="ja-JP" altLang="en-US" sz="2200" dirty="0"/>
              </a:p>
            </p:txBody>
          </p:sp>
          <p:sp>
            <p:nvSpPr>
              <p:cNvPr id="6" name="テキスト ボックス 5"/>
              <p:cNvSpPr txBox="1"/>
              <p:nvPr/>
            </p:nvSpPr>
            <p:spPr>
              <a:xfrm>
                <a:off x="611560" y="2142148"/>
                <a:ext cx="7992888" cy="646331"/>
              </a:xfrm>
              <a:prstGeom prst="rect">
                <a:avLst/>
              </a:prstGeom>
              <a:noFill/>
            </p:spPr>
            <p:txBody>
              <a:bodyPr wrap="square" rtlCol="0">
                <a:spAutoFit/>
              </a:bodyPr>
              <a:lstStyle/>
              <a:p>
                <a:r>
                  <a:rPr kumimoji="1" lang="ja-JP" altLang="en-US" dirty="0" smtClean="0"/>
                  <a:t>広さ、重さといったような何らかの刺激属性の大きさの判断を行う場合は、一種の主観的尺度を用いていると考え、このような尺度の中性点のことを順応</a:t>
                </a:r>
                <a:r>
                  <a:rPr lang="ja-JP" altLang="en-US" dirty="0" smtClean="0"/>
                  <a:t>水準と</a:t>
                </a:r>
                <a:r>
                  <a:rPr kumimoji="1" lang="ja-JP" altLang="en-US" dirty="0" smtClean="0"/>
                  <a:t>いう                                                                                          　　　　</a:t>
                </a:r>
                <a:endParaRPr kumimoji="1" lang="ja-JP" altLang="en-US" dirty="0"/>
              </a:p>
            </p:txBody>
          </p:sp>
        </p:grpSp>
        <p:sp>
          <p:nvSpPr>
            <p:cNvPr id="32" name="正方形/長方形 31"/>
            <p:cNvSpPr/>
            <p:nvPr/>
          </p:nvSpPr>
          <p:spPr>
            <a:xfrm>
              <a:off x="7380312" y="2358172"/>
              <a:ext cx="1354858" cy="369332"/>
            </a:xfrm>
            <a:prstGeom prst="rect">
              <a:avLst/>
            </a:prstGeom>
          </p:spPr>
          <p:txBody>
            <a:bodyPr wrap="none">
              <a:spAutoFit/>
            </a:bodyPr>
            <a:lstStyle/>
            <a:p>
              <a:r>
                <a:rPr lang="en-US" altLang="ja-JP" sz="1600" dirty="0" smtClean="0"/>
                <a:t>(</a:t>
              </a:r>
              <a:r>
                <a:rPr lang="en-US" altLang="ja-JP" sz="1600" dirty="0" err="1" smtClean="0"/>
                <a:t>Helson</a:t>
              </a:r>
              <a:r>
                <a:rPr lang="en-US" altLang="ja-JP" sz="1600" dirty="0" smtClean="0"/>
                <a:t> 1964</a:t>
              </a:r>
              <a:r>
                <a:rPr lang="en-US" altLang="ja-JP" dirty="0" smtClean="0"/>
                <a:t>)</a:t>
              </a:r>
              <a:endParaRPr lang="ja-JP" altLang="en-US" dirty="0"/>
            </a:p>
          </p:txBody>
        </p:sp>
      </p:grpSp>
      <p:sp>
        <p:nvSpPr>
          <p:cNvPr id="33" name="フッター プレースホルダ 32"/>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35" name="スライド番号プレースホルダ 34"/>
          <p:cNvSpPr>
            <a:spLocks noGrp="1"/>
          </p:cNvSpPr>
          <p:nvPr>
            <p:ph type="sldNum" sz="quarter" idx="12"/>
          </p:nvPr>
        </p:nvSpPr>
        <p:spPr/>
        <p:txBody>
          <a:bodyPr/>
          <a:lstStyle/>
          <a:p>
            <a:fld id="{D226E75D-3391-4F44-A92D-2E9426CF7179}" type="slidenum">
              <a:rPr kumimoji="1" lang="ja-JP" altLang="en-US" smtClean="0"/>
              <a:pPr/>
              <a:t>18</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4580"/>
                                        </p:tgtEl>
                                        <p:attrNameLst>
                                          <p:attrName>style.visibility</p:attrName>
                                        </p:attrNameLst>
                                      </p:cBhvr>
                                      <p:to>
                                        <p:strVal val="visible"/>
                                      </p:to>
                                    </p:set>
                                    <p:animEffect transition="in" filter="fade">
                                      <p:cBhvr>
                                        <p:cTn id="20" dur="500"/>
                                        <p:tgtEl>
                                          <p:spTgt spid="24580"/>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childTnLst>
                          </p:cTn>
                        </p:par>
                        <p:par>
                          <p:cTn id="29" fill="hold">
                            <p:stCondLst>
                              <p:cond delay="1500"/>
                            </p:stCondLst>
                            <p:childTnLst>
                              <p:par>
                                <p:cTn id="30" presetID="10" presetClass="entr" presetSubtype="0"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1000"/>
                                        <p:tgtEl>
                                          <p:spTgt spid="28"/>
                                        </p:tgtEl>
                                      </p:cBhvr>
                                    </p:animEffect>
                                  </p:childTnLst>
                                </p:cTn>
                              </p:par>
                            </p:childTnLst>
                          </p:cTn>
                        </p:par>
                        <p:par>
                          <p:cTn id="37" fill="hold">
                            <p:stCondLst>
                              <p:cond delay="3500"/>
                            </p:stCondLst>
                            <p:childTnLst>
                              <p:par>
                                <p:cTn id="38" presetID="10" presetClass="entr" presetSubtype="0"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lang="ja-JP" altLang="en-US" dirty="0" smtClean="0"/>
              <a:t>１－１</a:t>
            </a:r>
            <a:endParaRPr kumimoji="1" lang="ja-JP" altLang="en-US" dirty="0"/>
          </a:p>
        </p:txBody>
      </p:sp>
      <p:grpSp>
        <p:nvGrpSpPr>
          <p:cNvPr id="4" name="グループ化 5"/>
          <p:cNvGrpSpPr/>
          <p:nvPr/>
        </p:nvGrpSpPr>
        <p:grpSpPr>
          <a:xfrm>
            <a:off x="179512" y="2060848"/>
            <a:ext cx="9577064" cy="3672408"/>
            <a:chOff x="179512" y="2276872"/>
            <a:chExt cx="9577064" cy="3672408"/>
          </a:xfrm>
        </p:grpSpPr>
        <p:sp>
          <p:nvSpPr>
            <p:cNvPr id="3" name="角丸四角形 2"/>
            <p:cNvSpPr/>
            <p:nvPr/>
          </p:nvSpPr>
          <p:spPr>
            <a:xfrm>
              <a:off x="179512" y="2276872"/>
              <a:ext cx="8784976" cy="3672408"/>
            </a:xfrm>
            <a:prstGeom prst="roundRect">
              <a:avLst/>
            </a:prstGeom>
            <a:solidFill>
              <a:schemeClr val="accent6">
                <a:lumMod val="20000"/>
                <a:lumOff val="80000"/>
              </a:schemeClr>
            </a:solidFill>
            <a:ln w="57150" cmpd="sng">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79512" y="2920876"/>
              <a:ext cx="9577064" cy="2308324"/>
            </a:xfrm>
            <a:prstGeom prst="rect">
              <a:avLst/>
            </a:prstGeom>
            <a:noFill/>
          </p:spPr>
          <p:txBody>
            <a:bodyPr wrap="square" rtlCol="0">
              <a:spAutoFit/>
            </a:bodyPr>
            <a:lstStyle/>
            <a:p>
              <a:r>
                <a:rPr kumimoji="1" lang="en-US" altLang="ja-JP" sz="4700" dirty="0" smtClean="0">
                  <a:latin typeface="HGS創英角ｺﾞｼｯｸUB" pitchFamily="50" charset="-128"/>
                  <a:ea typeface="HGS創英角ｺﾞｼｯｸUB" pitchFamily="50" charset="-128"/>
                </a:rPr>
                <a:t>CM</a:t>
              </a:r>
              <a:r>
                <a:rPr kumimoji="1" lang="ja-JP" altLang="en-US" sz="4700" dirty="0" smtClean="0">
                  <a:latin typeface="HGS創英角ｺﾞｼｯｸUB" pitchFamily="50" charset="-128"/>
                  <a:ea typeface="HGS創英角ｺﾞｼｯｸUB" pitchFamily="50" charset="-128"/>
                </a:rPr>
                <a:t>における物語性は、</a:t>
              </a:r>
              <a:endParaRPr kumimoji="1" lang="en-US" altLang="ja-JP" sz="4700" dirty="0" smtClean="0">
                <a:latin typeface="HGS創英角ｺﾞｼｯｸUB" pitchFamily="50" charset="-128"/>
                <a:ea typeface="HGS創英角ｺﾞｼｯｸUB" pitchFamily="50" charset="-128"/>
              </a:endParaRPr>
            </a:p>
            <a:p>
              <a:r>
                <a:rPr lang="ja-JP" altLang="en-US" sz="4700" dirty="0" smtClean="0">
                  <a:latin typeface="HGS創英角ｺﾞｼｯｸUB" pitchFamily="50" charset="-128"/>
                  <a:ea typeface="HGS創英角ｺﾞｼｯｸUB" pitchFamily="50" charset="-128"/>
                </a:rPr>
                <a:t>期待外の方が</a:t>
              </a:r>
              <a:r>
                <a:rPr kumimoji="1" lang="ja-JP" altLang="en-US" sz="4700" dirty="0" smtClean="0">
                  <a:latin typeface="HGS創英角ｺﾞｼｯｸUB" pitchFamily="50" charset="-128"/>
                  <a:ea typeface="HGS創英角ｺﾞｼｯｸUB" pitchFamily="50" charset="-128"/>
                </a:rPr>
                <a:t>期待内</a:t>
              </a:r>
              <a:r>
                <a:rPr lang="ja-JP" altLang="en-US" sz="4700" dirty="0" smtClean="0">
                  <a:latin typeface="HGS創英角ｺﾞｼｯｸUB" pitchFamily="50" charset="-128"/>
                  <a:ea typeface="HGS創英角ｺﾞｼｯｸUB" pitchFamily="50" charset="-128"/>
                </a:rPr>
                <a:t>の</a:t>
              </a:r>
              <a:r>
                <a:rPr kumimoji="1" lang="ja-JP" altLang="en-US" sz="4700" dirty="0" smtClean="0">
                  <a:latin typeface="HGS創英角ｺﾞｼｯｸUB" pitchFamily="50" charset="-128"/>
                  <a:ea typeface="HGS創英角ｺﾞｼｯｸUB" pitchFamily="50" charset="-128"/>
                </a:rPr>
                <a:t>場合より、</a:t>
              </a:r>
              <a:endParaRPr kumimoji="1" lang="en-US" altLang="ja-JP" sz="4700" dirty="0" smtClean="0">
                <a:latin typeface="HGS創英角ｺﾞｼｯｸUB" pitchFamily="50" charset="-128"/>
                <a:ea typeface="HGS創英角ｺﾞｼｯｸUB" pitchFamily="50" charset="-128"/>
              </a:endParaRPr>
            </a:p>
            <a:p>
              <a:r>
                <a:rPr kumimoji="1" lang="ja-JP" altLang="en-US" sz="4700" dirty="0" smtClean="0">
                  <a:latin typeface="HGS創英角ｺﾞｼｯｸUB" pitchFamily="50" charset="-128"/>
                  <a:ea typeface="HGS創英角ｺﾞｼｯｸUB" pitchFamily="50" charset="-128"/>
                </a:rPr>
                <a:t>消費者の</a:t>
              </a:r>
              <a:r>
                <a:rPr kumimoji="1" lang="en-US" altLang="ja-JP" sz="4700" dirty="0" smtClean="0">
                  <a:latin typeface="HGS創英角ｺﾞｼｯｸUB" pitchFamily="50" charset="-128"/>
                  <a:ea typeface="HGS創英角ｺﾞｼｯｸUB" pitchFamily="50" charset="-128"/>
                </a:rPr>
                <a:t>CM</a:t>
              </a:r>
              <a:r>
                <a:rPr kumimoji="1" lang="ja-JP" altLang="en-US" sz="4700" dirty="0" smtClean="0">
                  <a:latin typeface="HGS創英角ｺﾞｼｯｸUB" pitchFamily="50" charset="-128"/>
                  <a:ea typeface="HGS創英角ｺﾞｼｯｸUB" pitchFamily="50" charset="-128"/>
                </a:rPr>
                <a:t>への注目度を高める</a:t>
              </a:r>
              <a:endParaRPr kumimoji="1" lang="ja-JP" altLang="en-US" sz="4700" dirty="0">
                <a:latin typeface="HGS創英角ｺﾞｼｯｸUB" pitchFamily="50" charset="-128"/>
                <a:ea typeface="HGS創英角ｺﾞｼｯｸUB" pitchFamily="50" charset="-128"/>
              </a:endParaRPr>
            </a:p>
          </p:txBody>
        </p:sp>
      </p:grpSp>
      <p:sp>
        <p:nvSpPr>
          <p:cNvPr id="7" name="フッター プレースホルダ 6"/>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9" name="スライド番号プレースホルダ 8"/>
          <p:cNvSpPr>
            <a:spLocks noGrp="1"/>
          </p:cNvSpPr>
          <p:nvPr>
            <p:ph type="sldNum" sz="quarter" idx="12"/>
          </p:nvPr>
        </p:nvSpPr>
        <p:spPr/>
        <p:txBody>
          <a:bodyPr/>
          <a:lstStyle/>
          <a:p>
            <a:fld id="{D226E75D-3391-4F44-A92D-2E9426CF7179}" type="slidenum">
              <a:rPr kumimoji="1" lang="ja-JP" altLang="en-US" smtClean="0"/>
              <a:pPr/>
              <a:t>19</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研究の流れ</a:t>
            </a:r>
            <a:endParaRPr kumimoji="1" lang="ja-JP" altLang="en-US" dirty="0"/>
          </a:p>
        </p:txBody>
      </p:sp>
      <p:sp>
        <p:nvSpPr>
          <p:cNvPr id="6" name="正方形/長方形 5"/>
          <p:cNvSpPr/>
          <p:nvPr/>
        </p:nvSpPr>
        <p:spPr>
          <a:xfrm>
            <a:off x="683568" y="2060848"/>
            <a:ext cx="4752527" cy="1368152"/>
          </a:xfrm>
          <a:prstGeom prst="rect">
            <a:avLst/>
          </a:prstGeom>
          <a:noFill/>
          <a:ln w="57150">
            <a:solidFill>
              <a:srgbClr val="50D450"/>
            </a:solidFill>
            <a:prstDash val="lgDash"/>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prstClr val="white"/>
              </a:solidFill>
            </a:endParaRPr>
          </a:p>
        </p:txBody>
      </p:sp>
      <p:sp>
        <p:nvSpPr>
          <p:cNvPr id="8" name="コンテンツ プレースホルダー 1"/>
          <p:cNvSpPr txBox="1">
            <a:spLocks/>
          </p:cNvSpPr>
          <p:nvPr/>
        </p:nvSpPr>
        <p:spPr>
          <a:xfrm>
            <a:off x="755576" y="2204864"/>
            <a:ext cx="7076747" cy="3992563"/>
          </a:xfrm>
          <a:prstGeom prst="rect">
            <a:avLst/>
          </a:prstGeom>
        </p:spPr>
        <p:txBody>
          <a:bodyPr vert="horz" lIns="91440" tIns="45720" rIns="91440" bIns="45720" rtlCol="0">
            <a:normAutofit/>
          </a:bodyPr>
          <a:lst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a:lstStyle>
          <a:p>
            <a:pPr>
              <a:buFont typeface="Wingdings" pitchFamily="2" charset="2"/>
              <a:buChar char="p"/>
            </a:pPr>
            <a:r>
              <a:rPr lang="ja-JP" altLang="en-US" sz="6600" dirty="0" smtClean="0">
                <a:latin typeface="HGS創英角ｺﾞｼｯｸUB" pitchFamily="50" charset="-128"/>
                <a:ea typeface="HGS創英角ｺﾞｼｯｸUB" pitchFamily="50" charset="-128"/>
              </a:rPr>
              <a:t>問題意識</a:t>
            </a:r>
            <a:endParaRPr lang="en-US" altLang="ja-JP" sz="6600" dirty="0" smtClean="0">
              <a:latin typeface="HGS創英角ｺﾞｼｯｸUB" pitchFamily="50" charset="-128"/>
              <a:ea typeface="HGS創英角ｺﾞｼｯｸUB" pitchFamily="50" charset="-128"/>
            </a:endParaRPr>
          </a:p>
          <a:p>
            <a:pPr>
              <a:buFont typeface="Wingdings" pitchFamily="2" charset="2"/>
              <a:buChar char="p"/>
            </a:pPr>
            <a:r>
              <a:rPr lang="ja-JP" altLang="en-US" sz="4400" dirty="0">
                <a:latin typeface="HGS創英角ｺﾞｼｯｸUB" pitchFamily="50" charset="-128"/>
                <a:ea typeface="HGS創英角ｺﾞｼｯｸUB" pitchFamily="50" charset="-128"/>
              </a:rPr>
              <a:t>研究</a:t>
            </a:r>
            <a:r>
              <a:rPr lang="ja-JP" altLang="en-US" sz="4400" dirty="0" smtClean="0">
                <a:latin typeface="HGS創英角ｺﾞｼｯｸUB" pitchFamily="50" charset="-128"/>
                <a:ea typeface="HGS創英角ｺﾞｼｯｸUB" pitchFamily="50" charset="-128"/>
              </a:rPr>
              <a:t>目的</a:t>
            </a:r>
            <a:endParaRPr lang="en-US" altLang="ja-JP" sz="4400" dirty="0" smtClean="0">
              <a:latin typeface="HGS創英角ｺﾞｼｯｸUB" pitchFamily="50" charset="-128"/>
              <a:ea typeface="HGS創英角ｺﾞｼｯｸUB" pitchFamily="50" charset="-128"/>
            </a:endParaRPr>
          </a:p>
          <a:p>
            <a:pPr>
              <a:buFont typeface="Wingdings" pitchFamily="2" charset="2"/>
              <a:buChar char="p"/>
            </a:pPr>
            <a:r>
              <a:rPr lang="ja-JP" altLang="en-US" sz="4400" dirty="0" smtClean="0">
                <a:latin typeface="HGS創英角ｺﾞｼｯｸUB" pitchFamily="50" charset="-128"/>
                <a:ea typeface="HGS創英角ｺﾞｼｯｸUB" pitchFamily="50" charset="-128"/>
              </a:rPr>
              <a:t>仮説の導出</a:t>
            </a:r>
            <a:endParaRPr lang="en-US" altLang="ja-JP" sz="4400" dirty="0" smtClean="0">
              <a:latin typeface="HGS創英角ｺﾞｼｯｸUB" pitchFamily="50" charset="-128"/>
              <a:ea typeface="HGS創英角ｺﾞｼｯｸUB" pitchFamily="50" charset="-128"/>
            </a:endParaRPr>
          </a:p>
          <a:p>
            <a:pPr>
              <a:buFont typeface="Wingdings" pitchFamily="2" charset="2"/>
              <a:buChar char="p"/>
            </a:pPr>
            <a:r>
              <a:rPr lang="ja-JP" altLang="en-US" sz="4400" dirty="0">
                <a:latin typeface="HGS創英角ｺﾞｼｯｸUB" pitchFamily="50" charset="-128"/>
                <a:ea typeface="HGS創英角ｺﾞｼｯｸUB" pitchFamily="50" charset="-128"/>
              </a:rPr>
              <a:t>仮説の検証</a:t>
            </a:r>
          </a:p>
        </p:txBody>
      </p:sp>
      <p:sp>
        <p:nvSpPr>
          <p:cNvPr id="7" name="フッター プレースホルダ 6"/>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0" name="スライド番号プレースホルダ 9"/>
          <p:cNvSpPr>
            <a:spLocks noGrp="1"/>
          </p:cNvSpPr>
          <p:nvPr>
            <p:ph type="sldNum" sz="quarter" idx="12"/>
          </p:nvPr>
        </p:nvSpPr>
        <p:spPr/>
        <p:txBody>
          <a:bodyPr/>
          <a:lstStyle/>
          <a:p>
            <a:fld id="{D226E75D-3391-4F44-A92D-2E9426CF7179}" type="slidenum">
              <a:rPr kumimoji="1" lang="ja-JP" altLang="en-US" smtClean="0"/>
              <a:pPr/>
              <a:t>2</a:t>
            </a:fld>
            <a:endParaRPr kumimoji="1" lang="ja-JP" altLang="en-US"/>
          </a:p>
        </p:txBody>
      </p:sp>
    </p:spTree>
    <p:extLst>
      <p:ext uri="{BB962C8B-B14F-4D97-AF65-F5344CB8AC3E}">
        <p14:creationId xmlns:p14="http://schemas.microsoft.com/office/powerpoint/2010/main" val="39689773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ブランド認知と期待</a:t>
            </a:r>
            <a:endParaRPr kumimoji="1" lang="ja-JP" altLang="en-US" dirty="0"/>
          </a:p>
        </p:txBody>
      </p:sp>
      <p:sp>
        <p:nvSpPr>
          <p:cNvPr id="25" name="下矢印 24"/>
          <p:cNvSpPr/>
          <p:nvPr/>
        </p:nvSpPr>
        <p:spPr>
          <a:xfrm>
            <a:off x="3635896" y="2996952"/>
            <a:ext cx="1224136" cy="461665"/>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chemeClr val="accent6">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grpSp>
        <p:nvGrpSpPr>
          <p:cNvPr id="4" name="グループ化 15"/>
          <p:cNvGrpSpPr/>
          <p:nvPr/>
        </p:nvGrpSpPr>
        <p:grpSpPr>
          <a:xfrm>
            <a:off x="827584" y="3573016"/>
            <a:ext cx="7200800" cy="719741"/>
            <a:chOff x="827584" y="3645363"/>
            <a:chExt cx="7200800" cy="719741"/>
          </a:xfrm>
        </p:grpSpPr>
        <p:sp>
          <p:nvSpPr>
            <p:cNvPr id="3" name="角丸四角形 2"/>
            <p:cNvSpPr/>
            <p:nvPr/>
          </p:nvSpPr>
          <p:spPr>
            <a:xfrm>
              <a:off x="827584" y="3645363"/>
              <a:ext cx="7200800" cy="719741"/>
            </a:xfrm>
            <a:prstGeom prst="round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508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921951" y="3820978"/>
              <a:ext cx="6926896" cy="400110"/>
            </a:xfrm>
            <a:prstGeom prst="rect">
              <a:avLst/>
            </a:prstGeom>
            <a:noFill/>
          </p:spPr>
          <p:txBody>
            <a:bodyPr wrap="none" rtlCol="0">
              <a:spAutoFit/>
            </a:bodyPr>
            <a:lstStyle/>
            <a:p>
              <a:r>
                <a:rPr lang="en-US" altLang="ja-JP" sz="2000" b="1" dirty="0" smtClean="0"/>
                <a:t>CM</a:t>
              </a:r>
              <a:r>
                <a:rPr lang="ja-JP" altLang="en-US" sz="2000" b="1" dirty="0" smtClean="0"/>
                <a:t>を経験しただけでは、ブランドに対する認知の</a:t>
              </a:r>
              <a:r>
                <a:rPr lang="ja-JP" altLang="en-US" sz="2000" b="1" dirty="0"/>
                <a:t>レベル</a:t>
              </a:r>
              <a:r>
                <a:rPr lang="ja-JP" altLang="en-US" sz="2000" b="1" dirty="0" smtClean="0"/>
                <a:t>が低い</a:t>
              </a:r>
              <a:endParaRPr lang="en-US" altLang="ja-JP" sz="2000" b="1" dirty="0" smtClean="0"/>
            </a:p>
          </p:txBody>
        </p:sp>
      </p:grpSp>
      <p:sp>
        <p:nvSpPr>
          <p:cNvPr id="26" name="下矢印 25"/>
          <p:cNvSpPr/>
          <p:nvPr/>
        </p:nvSpPr>
        <p:spPr>
          <a:xfrm>
            <a:off x="3563888" y="4407495"/>
            <a:ext cx="1368152" cy="461665"/>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chemeClr val="accent6">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grpSp>
        <p:nvGrpSpPr>
          <p:cNvPr id="7" name="グループ化 16"/>
          <p:cNvGrpSpPr/>
          <p:nvPr/>
        </p:nvGrpSpPr>
        <p:grpSpPr>
          <a:xfrm>
            <a:off x="827584" y="4941168"/>
            <a:ext cx="7200800" cy="1368152"/>
            <a:chOff x="827584" y="5040290"/>
            <a:chExt cx="7200800" cy="1485054"/>
          </a:xfrm>
        </p:grpSpPr>
        <p:sp>
          <p:nvSpPr>
            <p:cNvPr id="14" name="角丸四角形 13"/>
            <p:cNvSpPr/>
            <p:nvPr/>
          </p:nvSpPr>
          <p:spPr>
            <a:xfrm>
              <a:off x="827584" y="5040290"/>
              <a:ext cx="7200800" cy="1485054"/>
            </a:xfrm>
            <a:prstGeom prst="round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508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1043608" y="5229200"/>
              <a:ext cx="6902852" cy="1236076"/>
            </a:xfrm>
            <a:prstGeom prst="rect">
              <a:avLst/>
            </a:prstGeom>
            <a:noFill/>
          </p:spPr>
          <p:txBody>
            <a:bodyPr wrap="none" rtlCol="0">
              <a:spAutoFit/>
            </a:bodyPr>
            <a:lstStyle/>
            <a:p>
              <a:r>
                <a:rPr lang="ja-JP" altLang="en-US" sz="2000" dirty="0"/>
                <a:t>期待外</a:t>
              </a:r>
              <a:r>
                <a:rPr lang="ja-JP" altLang="en-US" sz="2000" dirty="0" smtClean="0"/>
                <a:t>の物語で</a:t>
              </a:r>
              <a:r>
                <a:rPr lang="en-US" altLang="ja-JP" sz="2000" dirty="0" smtClean="0"/>
                <a:t>CM</a:t>
              </a:r>
              <a:r>
                <a:rPr lang="ja-JP" altLang="en-US" sz="2000" dirty="0" smtClean="0"/>
                <a:t>に注目してもらうことができれば、</a:t>
              </a:r>
              <a:endParaRPr lang="en-US" altLang="ja-JP" sz="2000" dirty="0" smtClean="0"/>
            </a:p>
            <a:p>
              <a:endParaRPr lang="en-US" altLang="ja-JP" sz="2000" dirty="0" smtClean="0"/>
            </a:p>
            <a:p>
              <a:r>
                <a:rPr lang="ja-JP" altLang="en-US" sz="2800" dirty="0" smtClean="0">
                  <a:solidFill>
                    <a:srgbClr val="FF0000"/>
                  </a:solidFill>
                </a:rPr>
                <a:t>　　　</a:t>
              </a:r>
              <a:r>
                <a:rPr lang="ja-JP" altLang="en-US" sz="2800" b="1" dirty="0" smtClean="0">
                  <a:solidFill>
                    <a:srgbClr val="FF0000"/>
                  </a:solidFill>
                </a:rPr>
                <a:t>ブランド認知が強化される</a:t>
              </a:r>
              <a:r>
                <a:rPr lang="ja-JP" altLang="en-US" sz="2800" b="1" dirty="0" smtClean="0"/>
                <a:t>のではないか</a:t>
              </a:r>
              <a:endParaRPr kumimoji="1" lang="ja-JP" altLang="en-US" sz="2800" b="1" dirty="0"/>
            </a:p>
          </p:txBody>
        </p:sp>
      </p:grpSp>
      <p:sp>
        <p:nvSpPr>
          <p:cNvPr id="17" name="フッター プレースホルダ 16"/>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9" name="スライド番号プレースホルダ 18"/>
          <p:cNvSpPr>
            <a:spLocks noGrp="1"/>
          </p:cNvSpPr>
          <p:nvPr>
            <p:ph type="sldNum" sz="quarter" idx="12"/>
          </p:nvPr>
        </p:nvSpPr>
        <p:spPr/>
        <p:txBody>
          <a:bodyPr/>
          <a:lstStyle/>
          <a:p>
            <a:fld id="{D226E75D-3391-4F44-A92D-2E9426CF7179}" type="slidenum">
              <a:rPr kumimoji="1" lang="ja-JP" altLang="en-US" smtClean="0"/>
              <a:pPr/>
              <a:t>20</a:t>
            </a:fld>
            <a:endParaRPr kumimoji="1" lang="ja-JP" altLang="en-US"/>
          </a:p>
        </p:txBody>
      </p:sp>
      <p:pic>
        <p:nvPicPr>
          <p:cNvPr id="21" name="Picture 2" descr="C:\Users\naotaka\AppData\Local\Microsoft\Windows\Temporary Internet Files\Content.IE5\VDXKVAVL\MC90022933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84368" y="5157192"/>
            <a:ext cx="792088" cy="1099265"/>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図形グループ 10"/>
          <p:cNvGrpSpPr/>
          <p:nvPr/>
        </p:nvGrpSpPr>
        <p:grpSpPr>
          <a:xfrm>
            <a:off x="827584" y="1484784"/>
            <a:ext cx="7272808" cy="1735163"/>
            <a:chOff x="827584" y="1484784"/>
            <a:chExt cx="7272808" cy="1735163"/>
          </a:xfrm>
        </p:grpSpPr>
        <p:grpSp>
          <p:nvGrpSpPr>
            <p:cNvPr id="8" name="グループ化 14"/>
            <p:cNvGrpSpPr/>
            <p:nvPr/>
          </p:nvGrpSpPr>
          <p:grpSpPr>
            <a:xfrm>
              <a:off x="829098" y="1484784"/>
              <a:ext cx="7055270" cy="1735163"/>
              <a:chOff x="829098" y="1397795"/>
              <a:chExt cx="7055270" cy="1872255"/>
            </a:xfrm>
          </p:grpSpPr>
          <p:sp>
            <p:nvSpPr>
              <p:cNvPr id="5" name="テキスト ボックス 4"/>
              <p:cNvSpPr txBox="1"/>
              <p:nvPr/>
            </p:nvSpPr>
            <p:spPr>
              <a:xfrm>
                <a:off x="1043608" y="1941676"/>
                <a:ext cx="6840760" cy="1328374"/>
              </a:xfrm>
              <a:prstGeom prst="rect">
                <a:avLst/>
              </a:prstGeom>
              <a:noFill/>
              <a:ln>
                <a:noFill/>
              </a:ln>
            </p:spPr>
            <p:txBody>
              <a:bodyPr wrap="square" rtlCol="0">
                <a:spAutoFit/>
              </a:bodyPr>
              <a:lstStyle/>
              <a:p>
                <a:r>
                  <a:rPr lang="ja-JP" altLang="en-US" dirty="0"/>
                  <a:t>消費者がブランドについて</a:t>
                </a:r>
                <a:r>
                  <a:rPr lang="ja-JP" altLang="en-US" b="1" dirty="0"/>
                  <a:t>見たり聞いたり考えたりしながら、ブランドとの</a:t>
                </a:r>
                <a:r>
                  <a:rPr lang="ja-JP" altLang="en-US" b="1" dirty="0" smtClean="0"/>
                  <a:t>「経験」</a:t>
                </a:r>
                <a:r>
                  <a:rPr lang="ja-JP" altLang="en-US" b="1" dirty="0"/>
                  <a:t>を増やすことで</a:t>
                </a:r>
                <a:r>
                  <a:rPr lang="ja-JP" altLang="en-US" dirty="0"/>
                  <a:t>、ブランド要素に対する</a:t>
                </a:r>
                <a:r>
                  <a:rPr lang="ja-JP" altLang="en-US" b="1" dirty="0"/>
                  <a:t>認知を高める     </a:t>
                </a:r>
                <a:r>
                  <a:rPr lang="ja-JP" altLang="en-US" dirty="0" smtClean="0"/>
                  <a:t>　</a:t>
                </a:r>
                <a:endParaRPr lang="en-US" altLang="ja-JP" dirty="0" smtClean="0"/>
              </a:p>
              <a:p>
                <a:pPr algn="r"/>
                <a:r>
                  <a:rPr lang="ja-JP" altLang="ja-JP" dirty="0"/>
                  <a:t>　</a:t>
                </a:r>
                <a:r>
                  <a:rPr lang="ja-JP" altLang="en-US" dirty="0" smtClean="0"/>
                  <a:t>　　　　　　　　　　　　　　　　　　　　　　　　</a:t>
                </a:r>
                <a:r>
                  <a:rPr lang="ja-JP" altLang="en-US" sz="1600" dirty="0" smtClean="0"/>
                  <a:t>　</a:t>
                </a:r>
                <a:r>
                  <a:rPr lang="en-US" altLang="ja-JP" sz="1600" dirty="0" smtClean="0"/>
                  <a:t>(</a:t>
                </a:r>
                <a:r>
                  <a:rPr lang="en-US" altLang="ja-JP" sz="1600" dirty="0" err="1"/>
                  <a:t>keller</a:t>
                </a:r>
                <a:r>
                  <a:rPr lang="en-US" altLang="ja-JP" sz="1600" dirty="0"/>
                  <a:t> 2000</a:t>
                </a:r>
                <a:r>
                  <a:rPr lang="ja-JP" altLang="en-US" sz="1600" dirty="0"/>
                  <a:t>より作成</a:t>
                </a:r>
                <a:r>
                  <a:rPr lang="en-US" altLang="ja-JP" sz="1600" dirty="0"/>
                  <a:t>)</a:t>
                </a:r>
              </a:p>
              <a:p>
                <a:endParaRPr lang="en-US" altLang="ja-JP" sz="2000" dirty="0" smtClean="0"/>
              </a:p>
            </p:txBody>
          </p:sp>
          <p:sp>
            <p:nvSpPr>
              <p:cNvPr id="6" name="テキスト ボックス 5"/>
              <p:cNvSpPr txBox="1"/>
              <p:nvPr/>
            </p:nvSpPr>
            <p:spPr>
              <a:xfrm>
                <a:off x="829098" y="1397795"/>
                <a:ext cx="2590774" cy="431722"/>
              </a:xfrm>
              <a:prstGeom prst="rect">
                <a:avLst/>
              </a:prstGeom>
              <a:noFill/>
            </p:spPr>
            <p:txBody>
              <a:bodyPr wrap="none" rtlCol="0">
                <a:spAutoFit/>
              </a:bodyPr>
              <a:lstStyle/>
              <a:p>
                <a:pPr marL="285750" indent="-285750">
                  <a:buFont typeface="Wingdings" pitchFamily="2" charset="2"/>
                  <a:buChar char="n"/>
                </a:pPr>
                <a:r>
                  <a:rPr kumimoji="1" lang="ja-JP" altLang="en-US" sz="2000" dirty="0" smtClean="0"/>
                  <a:t>ブランド認知の形成</a:t>
                </a:r>
                <a:endParaRPr kumimoji="1" lang="ja-JP" altLang="en-US" sz="2000" dirty="0"/>
              </a:p>
            </p:txBody>
          </p:sp>
        </p:grpSp>
        <p:sp>
          <p:nvSpPr>
            <p:cNvPr id="10" name="対角する 2 つの角を切り取った四角形 9"/>
            <p:cNvSpPr/>
            <p:nvPr/>
          </p:nvSpPr>
          <p:spPr>
            <a:xfrm>
              <a:off x="827584" y="1916832"/>
              <a:ext cx="7272808" cy="1008112"/>
            </a:xfrm>
            <a:prstGeom prst="snip2DiagRect">
              <a:avLst/>
            </a:prstGeom>
            <a:noFill/>
            <a:ln w="63500">
              <a:solidFill>
                <a:srgbClr val="2FDE47"/>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grpSp>
    </p:spTree>
    <p:extLst>
      <p:ext uri="{BB962C8B-B14F-4D97-AF65-F5344CB8AC3E}">
        <p14:creationId xmlns:p14="http://schemas.microsoft.com/office/powerpoint/2010/main" val="37000025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仮説１－２</a:t>
            </a:r>
            <a:endParaRPr kumimoji="1" lang="ja-JP" altLang="en-US" dirty="0"/>
          </a:p>
        </p:txBody>
      </p:sp>
      <p:grpSp>
        <p:nvGrpSpPr>
          <p:cNvPr id="4" name="グループ化 5"/>
          <p:cNvGrpSpPr/>
          <p:nvPr/>
        </p:nvGrpSpPr>
        <p:grpSpPr>
          <a:xfrm>
            <a:off x="395536" y="1700808"/>
            <a:ext cx="8424936" cy="4536504"/>
            <a:chOff x="395536" y="1988840"/>
            <a:chExt cx="8424936" cy="4536504"/>
          </a:xfrm>
        </p:grpSpPr>
        <p:sp>
          <p:nvSpPr>
            <p:cNvPr id="3" name="角丸四角形 2"/>
            <p:cNvSpPr/>
            <p:nvPr/>
          </p:nvSpPr>
          <p:spPr>
            <a:xfrm>
              <a:off x="395536" y="1988840"/>
              <a:ext cx="8352928" cy="4536504"/>
            </a:xfrm>
            <a:prstGeom prst="roundRect">
              <a:avLst/>
            </a:prstGeom>
            <a:solidFill>
              <a:schemeClr val="accent6">
                <a:lumMod val="20000"/>
                <a:lumOff val="80000"/>
              </a:schemeClr>
            </a:solidFill>
            <a:ln w="381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539552" y="2492896"/>
              <a:ext cx="8280920" cy="3416320"/>
            </a:xfrm>
            <a:prstGeom prst="rect">
              <a:avLst/>
            </a:prstGeom>
            <a:noFill/>
          </p:spPr>
          <p:txBody>
            <a:bodyPr wrap="square" rtlCol="0">
              <a:spAutoFit/>
            </a:bodyPr>
            <a:lstStyle/>
            <a:p>
              <a:r>
                <a:rPr lang="en-US" altLang="ja-JP" sz="5400" dirty="0">
                  <a:latin typeface="HGS創英角ｺﾞｼｯｸUB" pitchFamily="50" charset="-128"/>
                  <a:ea typeface="HGS創英角ｺﾞｼｯｸUB" pitchFamily="50" charset="-128"/>
                </a:rPr>
                <a:t>CM</a:t>
              </a:r>
              <a:r>
                <a:rPr lang="ja-JP" altLang="en-US" sz="5400" dirty="0">
                  <a:latin typeface="HGS創英角ｺﾞｼｯｸUB" pitchFamily="50" charset="-128"/>
                  <a:ea typeface="HGS創英角ｺﾞｼｯｸUB" pitchFamily="50" charset="-128"/>
                </a:rPr>
                <a:t>における物語性は、</a:t>
              </a:r>
              <a:endParaRPr lang="en-US" altLang="ja-JP" sz="5400" dirty="0">
                <a:latin typeface="HGS創英角ｺﾞｼｯｸUB" pitchFamily="50" charset="-128"/>
                <a:ea typeface="HGS創英角ｺﾞｼｯｸUB" pitchFamily="50" charset="-128"/>
              </a:endParaRPr>
            </a:p>
            <a:p>
              <a:r>
                <a:rPr lang="ja-JP" altLang="en-US" sz="5400" dirty="0">
                  <a:latin typeface="HGS創英角ｺﾞｼｯｸUB" pitchFamily="50" charset="-128"/>
                  <a:ea typeface="HGS創英角ｺﾞｼｯｸUB" pitchFamily="50" charset="-128"/>
                </a:rPr>
                <a:t>期待外の方</a:t>
              </a:r>
              <a:r>
                <a:rPr lang="ja-JP" altLang="en-US" sz="5400" dirty="0" smtClean="0">
                  <a:latin typeface="HGS創英角ｺﾞｼｯｸUB" pitchFamily="50" charset="-128"/>
                  <a:ea typeface="HGS創英角ｺﾞｼｯｸUB" pitchFamily="50" charset="-128"/>
                </a:rPr>
                <a:t>が</a:t>
              </a:r>
              <a:endParaRPr lang="en-US" altLang="ja-JP" sz="5400" dirty="0" smtClean="0">
                <a:latin typeface="HGS創英角ｺﾞｼｯｸUB" pitchFamily="50" charset="-128"/>
                <a:ea typeface="HGS創英角ｺﾞｼｯｸUB" pitchFamily="50" charset="-128"/>
              </a:endParaRPr>
            </a:p>
            <a:p>
              <a:r>
                <a:rPr lang="ja-JP" altLang="en-US" sz="5400" dirty="0" smtClean="0">
                  <a:latin typeface="HGS創英角ｺﾞｼｯｸUB" pitchFamily="50" charset="-128"/>
                  <a:ea typeface="HGS創英角ｺﾞｼｯｸUB" pitchFamily="50" charset="-128"/>
                </a:rPr>
                <a:t>期待内の場合</a:t>
              </a:r>
              <a:r>
                <a:rPr lang="ja-JP" altLang="en-US" sz="5400" dirty="0">
                  <a:latin typeface="HGS創英角ｺﾞｼｯｸUB" pitchFamily="50" charset="-128"/>
                  <a:ea typeface="HGS創英角ｺﾞｼｯｸUB" pitchFamily="50" charset="-128"/>
                </a:rPr>
                <a:t>より</a:t>
              </a:r>
              <a:r>
                <a:rPr lang="ja-JP" altLang="en-US" sz="5400" dirty="0" smtClean="0">
                  <a:latin typeface="HGS創英角ｺﾞｼｯｸUB" pitchFamily="50" charset="-128"/>
                  <a:ea typeface="HGS創英角ｺﾞｼｯｸUB" pitchFamily="50" charset="-128"/>
                </a:rPr>
                <a:t>、</a:t>
              </a:r>
              <a:endParaRPr lang="en-US" altLang="ja-JP" sz="5400" dirty="0" smtClean="0">
                <a:latin typeface="HGS創英角ｺﾞｼｯｸUB" pitchFamily="50" charset="-128"/>
                <a:ea typeface="HGS創英角ｺﾞｼｯｸUB" pitchFamily="50" charset="-128"/>
              </a:endParaRPr>
            </a:p>
            <a:p>
              <a:r>
                <a:rPr kumimoji="1" lang="ja-JP" altLang="en-US" sz="5400" dirty="0" smtClean="0">
                  <a:latin typeface="HGS創英角ｺﾞｼｯｸUB" pitchFamily="50" charset="-128"/>
                  <a:ea typeface="HGS創英角ｺﾞｼｯｸUB" pitchFamily="50" charset="-128"/>
                </a:rPr>
                <a:t>ブランド認知を高める</a:t>
              </a:r>
              <a:endParaRPr kumimoji="1" lang="ja-JP" altLang="en-US" sz="5400" dirty="0">
                <a:latin typeface="HGS創英角ｺﾞｼｯｸUB" pitchFamily="50" charset="-128"/>
                <a:ea typeface="HGS創英角ｺﾞｼｯｸUB" pitchFamily="50" charset="-128"/>
              </a:endParaRPr>
            </a:p>
          </p:txBody>
        </p:sp>
      </p:grpSp>
      <p:sp>
        <p:nvSpPr>
          <p:cNvPr id="7" name="フッター プレースホルダ 6"/>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9" name="スライド番号プレースホルダ 8"/>
          <p:cNvSpPr>
            <a:spLocks noGrp="1"/>
          </p:cNvSpPr>
          <p:nvPr>
            <p:ph type="sldNum" sz="quarter" idx="12"/>
          </p:nvPr>
        </p:nvSpPr>
        <p:spPr/>
        <p:txBody>
          <a:bodyPr/>
          <a:lstStyle/>
          <a:p>
            <a:fld id="{D226E75D-3391-4F44-A92D-2E9426CF7179}" type="slidenum">
              <a:rPr kumimoji="1" lang="ja-JP" altLang="en-US" smtClean="0"/>
              <a:pPr/>
              <a:t>21</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extLst>
              <p:ext uri="{D42A27DB-BD31-4B8C-83A1-F6EECF244321}">
                <p14:modId xmlns:p14="http://schemas.microsoft.com/office/powerpoint/2010/main" val="1663457627"/>
              </p:ext>
            </p:extLst>
          </p:nvPr>
        </p:nvGraphicFramePr>
        <p:xfrm>
          <a:off x="611560" y="2034598"/>
          <a:ext cx="7848873" cy="4346730"/>
        </p:xfrm>
        <a:graphic>
          <a:graphicData uri="http://schemas.openxmlformats.org/drawingml/2006/table">
            <a:tbl>
              <a:tblPr firstRow="1" bandRow="1">
                <a:tableStyleId>{5940675A-B579-460E-94D1-54222C63F5DA}</a:tableStyleId>
              </a:tblPr>
              <a:tblGrid>
                <a:gridCol w="556281"/>
                <a:gridCol w="556281"/>
                <a:gridCol w="3337687"/>
                <a:gridCol w="3398624"/>
              </a:tblGrid>
              <a:tr h="555611">
                <a:tc>
                  <a:txBody>
                    <a:bodyPr/>
                    <a:lstStyle/>
                    <a:p>
                      <a:endParaRPr kumimoji="1" lang="ja-JP" altLang="en-US" dirty="0"/>
                    </a:p>
                  </a:txBody>
                  <a:tcPr/>
                </a:tc>
                <a:tc gridSpan="3">
                  <a:txBody>
                    <a:bodyPr/>
                    <a:lstStyle/>
                    <a:p>
                      <a:pPr algn="ctr"/>
                      <a:r>
                        <a:rPr kumimoji="1" lang="ja-JP" altLang="en-US" sz="2800" dirty="0" smtClean="0"/>
                        <a:t>関</a:t>
                      </a:r>
                      <a:r>
                        <a:rPr kumimoji="1" lang="en-US" altLang="ja-JP" sz="2800" baseline="0" dirty="0" smtClean="0"/>
                        <a:t> </a:t>
                      </a:r>
                      <a:r>
                        <a:rPr kumimoji="1" lang="ja-JP" altLang="en-US" sz="2800" dirty="0" smtClean="0"/>
                        <a:t>　連　 性</a:t>
                      </a:r>
                      <a:endParaRPr kumimoji="1" lang="ja-JP" altLang="en-US" sz="2800" dirty="0">
                        <a:solidFill>
                          <a:schemeClr val="tx1"/>
                        </a:solidFill>
                      </a:endParaRPr>
                    </a:p>
                  </a:txBody>
                  <a:tcPr>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6200000" scaled="1"/>
                      <a:tileRect/>
                    </a:gradFill>
                  </a:tcPr>
                </a:tc>
                <a:tc hMerge="1">
                  <a:txBody>
                    <a:bodyPr/>
                    <a:lstStyle/>
                    <a:p>
                      <a:endParaRPr kumimoji="1" lang="ja-JP" altLang="en-US" dirty="0"/>
                    </a:p>
                  </a:txBody>
                  <a:tcPr/>
                </a:tc>
                <a:tc hMerge="1">
                  <a:txBody>
                    <a:bodyPr/>
                    <a:lstStyle/>
                    <a:p>
                      <a:endParaRPr kumimoji="1" lang="ja-JP" altLang="en-US" dirty="0"/>
                    </a:p>
                  </a:txBody>
                  <a:tcPr/>
                </a:tc>
              </a:tr>
              <a:tr h="555611">
                <a:tc rowSpan="3">
                  <a:txBody>
                    <a:bodyPr/>
                    <a:lstStyle/>
                    <a:p>
                      <a:pPr algn="l"/>
                      <a:r>
                        <a:rPr kumimoji="1" lang="ja-JP" altLang="en-US" dirty="0" smtClean="0"/>
                        <a:t>　　　　　</a:t>
                      </a:r>
                      <a:endParaRPr kumimoji="1" lang="en-US" altLang="ja-JP" dirty="0" smtClean="0"/>
                    </a:p>
                    <a:p>
                      <a:pPr algn="l"/>
                      <a:endParaRPr kumimoji="1" lang="en-US" altLang="ja-JP" dirty="0" smtClean="0"/>
                    </a:p>
                    <a:p>
                      <a:pPr algn="l"/>
                      <a:endParaRPr kumimoji="1" lang="en-US" altLang="ja-JP" dirty="0" smtClean="0"/>
                    </a:p>
                    <a:p>
                      <a:pPr algn="l"/>
                      <a:endParaRPr kumimoji="1" lang="en-US" altLang="ja-JP" dirty="0" smtClean="0"/>
                    </a:p>
                    <a:p>
                      <a:pPr algn="l"/>
                      <a:r>
                        <a:rPr kumimoji="1" lang="ja-JP" altLang="en-US" sz="2800" dirty="0" smtClean="0"/>
                        <a:t>期</a:t>
                      </a:r>
                      <a:endParaRPr kumimoji="1" lang="en-US" altLang="ja-JP" sz="2800" dirty="0" smtClean="0"/>
                    </a:p>
                    <a:p>
                      <a:pPr algn="l"/>
                      <a:endParaRPr kumimoji="1" lang="en-US" altLang="ja-JP" sz="2800" dirty="0" smtClean="0"/>
                    </a:p>
                    <a:p>
                      <a:pPr algn="l"/>
                      <a:r>
                        <a:rPr kumimoji="1" lang="ja-JP" altLang="en-US" sz="2800" dirty="0" smtClean="0"/>
                        <a:t>待</a:t>
                      </a:r>
                      <a:endParaRPr kumimoji="1" lang="ja-JP" altLang="en-US" sz="2800" b="1" dirty="0"/>
                    </a:p>
                  </a:txBody>
                  <a:tcPr>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10800000" scaled="1"/>
                      <a:tileRect/>
                    </a:gradFill>
                  </a:tcPr>
                </a:tc>
                <a:tc>
                  <a:txBody>
                    <a:bodyPr/>
                    <a:lstStyle/>
                    <a:p>
                      <a:endParaRPr kumimoji="1" lang="ja-JP" altLang="en-US" dirty="0"/>
                    </a:p>
                  </a:txBody>
                  <a:tcPr/>
                </a:tc>
                <a:tc>
                  <a:txBody>
                    <a:bodyPr/>
                    <a:lstStyle/>
                    <a:p>
                      <a:pPr algn="ctr"/>
                      <a:r>
                        <a:rPr kumimoji="1" lang="ja-JP" altLang="en-US" sz="2400" dirty="0" smtClean="0"/>
                        <a:t>強</a:t>
                      </a:r>
                      <a:endParaRPr kumimoji="1" lang="ja-JP" altLang="en-US" sz="2400" b="1" dirty="0"/>
                    </a:p>
                  </a:txBody>
                  <a:tcPr/>
                </a:tc>
                <a:tc>
                  <a:txBody>
                    <a:bodyPr/>
                    <a:lstStyle/>
                    <a:p>
                      <a:pPr algn="ctr"/>
                      <a:r>
                        <a:rPr kumimoji="1" lang="ja-JP" altLang="en-US" sz="2400" dirty="0" smtClean="0"/>
                        <a:t>弱</a:t>
                      </a:r>
                      <a:endParaRPr kumimoji="1" lang="ja-JP" altLang="en-US" sz="2400" b="1" dirty="0"/>
                    </a:p>
                  </a:txBody>
                  <a:tcPr/>
                </a:tc>
              </a:tr>
              <a:tr h="1553074">
                <a:tc vMerge="1">
                  <a:txBody>
                    <a:bodyPr/>
                    <a:lstStyle/>
                    <a:p>
                      <a:endParaRPr kumimoji="1" lang="ja-JP" altLang="en-US" dirty="0"/>
                    </a:p>
                  </a:txBody>
                  <a:tcPr/>
                </a:tc>
                <a:tc>
                  <a:txBody>
                    <a:bodyPr/>
                    <a:lstStyle/>
                    <a:p>
                      <a:endParaRPr kumimoji="1" lang="en-US" altLang="ja-JP" dirty="0" smtClean="0"/>
                    </a:p>
                    <a:p>
                      <a:endParaRPr kumimoji="1" lang="en-US" altLang="ja-JP" dirty="0" smtClean="0"/>
                    </a:p>
                    <a:p>
                      <a:r>
                        <a:rPr kumimoji="1" lang="ja-JP" altLang="en-US" sz="2400" dirty="0" smtClean="0"/>
                        <a:t>内</a:t>
                      </a:r>
                      <a:endParaRPr kumimoji="1" lang="ja-JP" altLang="en-US" sz="2400" b="1" dirty="0"/>
                    </a:p>
                  </a:txBody>
                  <a:tcPr>
                    <a:solidFill>
                      <a:schemeClr val="bg1"/>
                    </a:solidFill>
                  </a:tcPr>
                </a:tc>
                <a:tc>
                  <a:txBody>
                    <a:bodyPr/>
                    <a:lstStyle/>
                    <a:p>
                      <a:endParaRPr kumimoji="1" lang="en-US" altLang="ja-JP" dirty="0" smtClean="0"/>
                    </a:p>
                  </a:txBody>
                  <a:tcPr>
                    <a:solidFill>
                      <a:schemeClr val="bg1"/>
                    </a:solidFill>
                  </a:tcPr>
                </a:tc>
                <a:tc>
                  <a:txBody>
                    <a:bodyPr/>
                    <a:lstStyle/>
                    <a:p>
                      <a:endParaRPr kumimoji="1" lang="ja-JP" altLang="en-US" dirty="0"/>
                    </a:p>
                  </a:txBody>
                  <a:tcPr>
                    <a:solidFill>
                      <a:schemeClr val="bg1"/>
                    </a:solidFill>
                  </a:tcPr>
                </a:tc>
              </a:tr>
              <a:tr h="1682434">
                <a:tc vMerge="1">
                  <a:txBody>
                    <a:bodyPr/>
                    <a:lstStyle/>
                    <a:p>
                      <a:endParaRPr kumimoji="1" lang="ja-JP" altLang="en-US" dirty="0"/>
                    </a:p>
                  </a:txBody>
                  <a:tcPr/>
                </a:tc>
                <a:tc>
                  <a:txBody>
                    <a:bodyPr/>
                    <a:lstStyle/>
                    <a:p>
                      <a:endParaRPr kumimoji="1" lang="en-US" altLang="ja-JP" dirty="0" smtClean="0"/>
                    </a:p>
                    <a:p>
                      <a:endParaRPr kumimoji="1" lang="en-US" altLang="ja-JP" dirty="0" smtClean="0"/>
                    </a:p>
                    <a:p>
                      <a:r>
                        <a:rPr kumimoji="1" lang="ja-JP" altLang="en-US" sz="2400" dirty="0" smtClean="0"/>
                        <a:t>外</a:t>
                      </a:r>
                      <a:endParaRPr kumimoji="1" lang="ja-JP" altLang="en-US" sz="2400" b="1" dirty="0"/>
                    </a:p>
                  </a:txBody>
                  <a:tcPr/>
                </a:tc>
                <a:tc>
                  <a:txBody>
                    <a:bodyPr/>
                    <a:lstStyle/>
                    <a:p>
                      <a:endParaRPr kumimoji="1" lang="ja-JP" altLang="en-US" dirty="0"/>
                    </a:p>
                  </a:txBody>
                  <a:tcPr/>
                </a:tc>
                <a:tc>
                  <a:txBody>
                    <a:bodyPr/>
                    <a:lstStyle/>
                    <a:p>
                      <a:endParaRPr kumimoji="1" lang="ja-JP" altLang="en-US" dirty="0"/>
                    </a:p>
                  </a:txBody>
                  <a:tcPr/>
                </a:tc>
              </a:tr>
            </a:tbl>
          </a:graphicData>
        </a:graphic>
      </p:graphicFrame>
      <p:sp>
        <p:nvSpPr>
          <p:cNvPr id="2" name="タイトル 1"/>
          <p:cNvSpPr>
            <a:spLocks noGrp="1"/>
          </p:cNvSpPr>
          <p:nvPr>
            <p:ph type="title"/>
          </p:nvPr>
        </p:nvSpPr>
        <p:spPr/>
        <p:txBody>
          <a:bodyPr>
            <a:normAutofit/>
          </a:bodyPr>
          <a:lstStyle/>
          <a:p>
            <a:r>
              <a:rPr lang="ja-JP" altLang="en-US" sz="4000" dirty="0" smtClean="0"/>
              <a:t>期待と関連性による</a:t>
            </a:r>
            <a:r>
              <a:rPr lang="en-US" altLang="ja-JP" sz="4000" dirty="0" smtClean="0"/>
              <a:t>CM</a:t>
            </a:r>
            <a:r>
              <a:rPr lang="ja-JP" altLang="en-US" sz="4000" dirty="0" smtClean="0"/>
              <a:t>の分類</a:t>
            </a:r>
            <a:endParaRPr kumimoji="1" lang="ja-JP" altLang="en-US" sz="4000" dirty="0"/>
          </a:p>
        </p:txBody>
      </p:sp>
      <p:sp>
        <p:nvSpPr>
          <p:cNvPr id="9" name="テキスト ボックス 8"/>
          <p:cNvSpPr txBox="1"/>
          <p:nvPr/>
        </p:nvSpPr>
        <p:spPr>
          <a:xfrm>
            <a:off x="611560" y="1484784"/>
            <a:ext cx="4725974" cy="400110"/>
          </a:xfrm>
          <a:prstGeom prst="rect">
            <a:avLst/>
          </a:prstGeom>
          <a:noFill/>
        </p:spPr>
        <p:txBody>
          <a:bodyPr wrap="none" rtlCol="0">
            <a:spAutoFit/>
          </a:bodyPr>
          <a:lstStyle/>
          <a:p>
            <a:pPr>
              <a:buFont typeface="Wingdings" pitchFamily="2" charset="2"/>
              <a:buChar char="l"/>
            </a:pPr>
            <a:r>
              <a:rPr kumimoji="1" lang="ja-JP" altLang="en-US" dirty="0" smtClean="0"/>
              <a:t> </a:t>
            </a:r>
            <a:r>
              <a:rPr kumimoji="1" lang="ja-JP" altLang="en-US" sz="2000" dirty="0" smtClean="0"/>
              <a:t>期待と関連性による</a:t>
            </a:r>
            <a:r>
              <a:rPr kumimoji="1" lang="en-US" altLang="ja-JP" sz="2000" dirty="0" smtClean="0"/>
              <a:t>CM</a:t>
            </a:r>
            <a:r>
              <a:rPr kumimoji="1" lang="ja-JP" altLang="en-US" sz="2000" dirty="0" smtClean="0"/>
              <a:t>の分類の具体例</a:t>
            </a:r>
            <a:endParaRPr kumimoji="1" lang="ja-JP" altLang="en-US" sz="2000" dirty="0"/>
          </a:p>
        </p:txBody>
      </p:sp>
      <p:grpSp>
        <p:nvGrpSpPr>
          <p:cNvPr id="4" name="グループ化 25"/>
          <p:cNvGrpSpPr/>
          <p:nvPr/>
        </p:nvGrpSpPr>
        <p:grpSpPr>
          <a:xfrm>
            <a:off x="1763688" y="3212976"/>
            <a:ext cx="3168352" cy="1327052"/>
            <a:chOff x="1763688" y="3284984"/>
            <a:chExt cx="3168352" cy="1327052"/>
          </a:xfrm>
        </p:grpSpPr>
        <p:pic>
          <p:nvPicPr>
            <p:cNvPr id="7" name="図 6" descr="ユーキャン.jpg"/>
            <p:cNvPicPr>
              <a:picLocks noChangeAspect="1"/>
            </p:cNvPicPr>
            <p:nvPr/>
          </p:nvPicPr>
          <p:blipFill>
            <a:blip r:embed="rId3" cstate="print"/>
            <a:stretch>
              <a:fillRect/>
            </a:stretch>
          </p:blipFill>
          <p:spPr>
            <a:xfrm>
              <a:off x="1835696" y="3645024"/>
              <a:ext cx="3096344" cy="967012"/>
            </a:xfrm>
            <a:prstGeom prst="rect">
              <a:avLst/>
            </a:prstGeom>
            <a:ln>
              <a:noFill/>
            </a:ln>
            <a:effectLst>
              <a:outerShdw blurRad="292100" dist="139700" dir="2700000" algn="tl" rotWithShape="0">
                <a:srgbClr val="333333">
                  <a:alpha val="65000"/>
                </a:srgbClr>
              </a:outerShdw>
            </a:effectLst>
          </p:spPr>
        </p:pic>
        <p:sp>
          <p:nvSpPr>
            <p:cNvPr id="25" name="テキスト ボックス 24"/>
            <p:cNvSpPr txBox="1"/>
            <p:nvPr/>
          </p:nvSpPr>
          <p:spPr>
            <a:xfrm>
              <a:off x="1763688" y="3284984"/>
              <a:ext cx="1233030" cy="369332"/>
            </a:xfrm>
            <a:prstGeom prst="rect">
              <a:avLst/>
            </a:prstGeom>
            <a:noFill/>
          </p:spPr>
          <p:txBody>
            <a:bodyPr wrap="none" rtlCol="0">
              <a:spAutoFit/>
            </a:bodyPr>
            <a:lstStyle/>
            <a:p>
              <a:r>
                <a:rPr lang="ja-JP" altLang="en-US" dirty="0" smtClean="0"/>
                <a:t>ユーキャン</a:t>
              </a:r>
              <a:endParaRPr kumimoji="1" lang="ja-JP" altLang="en-US" dirty="0"/>
            </a:p>
          </p:txBody>
        </p:sp>
      </p:grpSp>
      <p:pic>
        <p:nvPicPr>
          <p:cNvPr id="23" name="Picture 4" descr="http://gpad-img.com/201209/softbank_lte.jpg"/>
          <p:cNvPicPr>
            <a:picLocks noChangeAspect="1" noChangeArrowheads="1"/>
          </p:cNvPicPr>
          <p:nvPr/>
        </p:nvPicPr>
        <p:blipFill>
          <a:blip r:embed="rId4" cstate="print"/>
          <a:srcRect t="21130" r="1394" b="26231"/>
          <a:stretch>
            <a:fillRect/>
          </a:stretch>
        </p:blipFill>
        <p:spPr bwMode="auto">
          <a:xfrm>
            <a:off x="2123728" y="4941168"/>
            <a:ext cx="2304256" cy="1230092"/>
          </a:xfrm>
          <a:prstGeom prst="rect">
            <a:avLst/>
          </a:prstGeom>
          <a:noFill/>
        </p:spPr>
      </p:pic>
      <p:grpSp>
        <p:nvGrpSpPr>
          <p:cNvPr id="6" name="グループ化 31"/>
          <p:cNvGrpSpPr/>
          <p:nvPr/>
        </p:nvGrpSpPr>
        <p:grpSpPr>
          <a:xfrm>
            <a:off x="5220072" y="4725144"/>
            <a:ext cx="2630893" cy="1503610"/>
            <a:chOff x="5220072" y="4869160"/>
            <a:chExt cx="2630893" cy="1503610"/>
          </a:xfrm>
        </p:grpSpPr>
        <p:sp>
          <p:nvSpPr>
            <p:cNvPr id="29" name="テキスト ボックス 28"/>
            <p:cNvSpPr txBox="1"/>
            <p:nvPr/>
          </p:nvSpPr>
          <p:spPr>
            <a:xfrm>
              <a:off x="5220072" y="4869160"/>
              <a:ext cx="914481" cy="369332"/>
            </a:xfrm>
            <a:prstGeom prst="rect">
              <a:avLst/>
            </a:prstGeom>
            <a:noFill/>
          </p:spPr>
          <p:txBody>
            <a:bodyPr wrap="none" rtlCol="0">
              <a:spAutoFit/>
            </a:bodyPr>
            <a:lstStyle/>
            <a:p>
              <a:r>
                <a:rPr kumimoji="1" lang="en-US" altLang="ja-JP" dirty="0" smtClean="0"/>
                <a:t>TOYOTA</a:t>
              </a:r>
              <a:endParaRPr kumimoji="1" lang="ja-JP" altLang="en-US" dirty="0"/>
            </a:p>
          </p:txBody>
        </p:sp>
        <p:pic>
          <p:nvPicPr>
            <p:cNvPr id="31" name="il_fi" descr="http://www.signal-jp.com/blog/kimitoshi-sano/assets_c/2011/10/2011_reborn-thumb-550x352-58034.jpg"/>
            <p:cNvPicPr>
              <a:picLocks noChangeAspect="1" noChangeArrowheads="1"/>
            </p:cNvPicPr>
            <p:nvPr/>
          </p:nvPicPr>
          <p:blipFill>
            <a:blip r:embed="rId5" cstate="print"/>
            <a:srcRect l="7010" t="9149" r="9073" b="18363"/>
            <a:stretch>
              <a:fillRect/>
            </a:stretch>
          </p:blipFill>
          <p:spPr bwMode="auto">
            <a:xfrm>
              <a:off x="5652120" y="5157192"/>
              <a:ext cx="2198845" cy="1215578"/>
            </a:xfrm>
            <a:prstGeom prst="rect">
              <a:avLst/>
            </a:prstGeom>
            <a:noFill/>
          </p:spPr>
        </p:pic>
      </p:grpSp>
      <p:grpSp>
        <p:nvGrpSpPr>
          <p:cNvPr id="8" name="グループ化 5"/>
          <p:cNvGrpSpPr/>
          <p:nvPr/>
        </p:nvGrpSpPr>
        <p:grpSpPr>
          <a:xfrm>
            <a:off x="5220072" y="3140968"/>
            <a:ext cx="2902202" cy="1377904"/>
            <a:chOff x="5173256" y="3275692"/>
            <a:chExt cx="2902202" cy="1377904"/>
          </a:xfrm>
        </p:grpSpPr>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27625" y="3603464"/>
              <a:ext cx="2647833" cy="10501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テキスト ボックス 2"/>
            <p:cNvSpPr txBox="1"/>
            <p:nvPr/>
          </p:nvSpPr>
          <p:spPr>
            <a:xfrm>
              <a:off x="5173256" y="3275692"/>
              <a:ext cx="1008112" cy="369332"/>
            </a:xfrm>
            <a:prstGeom prst="rect">
              <a:avLst/>
            </a:prstGeom>
            <a:noFill/>
          </p:spPr>
          <p:txBody>
            <a:bodyPr wrap="square" rtlCol="0">
              <a:spAutoFit/>
            </a:bodyPr>
            <a:lstStyle/>
            <a:p>
              <a:r>
                <a:rPr lang="ja-JP" altLang="en-US" dirty="0"/>
                <a:t>エメマン</a:t>
              </a:r>
              <a:endParaRPr kumimoji="1" lang="ja-JP" altLang="en-US" dirty="0"/>
            </a:p>
          </p:txBody>
        </p:sp>
      </p:grpSp>
      <p:sp>
        <p:nvSpPr>
          <p:cNvPr id="19" name="フッター プレースホルダ 18"/>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21" name="スライド番号プレースホルダ 20"/>
          <p:cNvSpPr>
            <a:spLocks noGrp="1"/>
          </p:cNvSpPr>
          <p:nvPr>
            <p:ph type="sldNum" sz="quarter" idx="12"/>
          </p:nvPr>
        </p:nvSpPr>
        <p:spPr/>
        <p:txBody>
          <a:bodyPr/>
          <a:lstStyle/>
          <a:p>
            <a:fld id="{D226E75D-3391-4F44-A92D-2E9426CF7179}" type="slidenum">
              <a:rPr kumimoji="1" lang="ja-JP" altLang="en-US" smtClean="0"/>
              <a:pPr/>
              <a:t>22</a:t>
            </a:fld>
            <a:endParaRPr kumimoji="1" lang="ja-JP" altLang="en-US"/>
          </a:p>
        </p:txBody>
      </p:sp>
    </p:spTree>
    <p:extLst>
      <p:ext uri="{BB962C8B-B14F-4D97-AF65-F5344CB8AC3E}">
        <p14:creationId xmlns:p14="http://schemas.microsoft.com/office/powerpoint/2010/main" val="18422267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関連性①</a:t>
            </a:r>
            <a:endParaRPr kumimoji="1" lang="ja-JP" altLang="en-US" dirty="0"/>
          </a:p>
        </p:txBody>
      </p:sp>
      <p:sp>
        <p:nvSpPr>
          <p:cNvPr id="22" name="角丸四角形 21"/>
          <p:cNvSpPr/>
          <p:nvPr/>
        </p:nvSpPr>
        <p:spPr>
          <a:xfrm>
            <a:off x="330040" y="1556792"/>
            <a:ext cx="8562440" cy="1224136"/>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476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spcCol="144000" rtlCol="0" anchor="ctr">
            <a:noAutofit/>
          </a:bodyPr>
          <a:lstStyle/>
          <a:p>
            <a:r>
              <a:rPr lang="ja-JP" altLang="ja-JP" dirty="0">
                <a:solidFill>
                  <a:schemeClr val="tx1"/>
                </a:solidFill>
              </a:rPr>
              <a:t>強力なブランド連想を構築し、コミュニケーション効果を発生</a:t>
            </a:r>
            <a:r>
              <a:rPr lang="ja-JP" altLang="ja-JP" dirty="0" smtClean="0">
                <a:solidFill>
                  <a:schemeClr val="tx1"/>
                </a:solidFill>
              </a:rPr>
              <a:t>する</a:t>
            </a:r>
            <a:r>
              <a:rPr lang="ja-JP" altLang="ja-JP" dirty="0">
                <a:solidFill>
                  <a:schemeClr val="tx1"/>
                </a:solidFill>
              </a:rPr>
              <a:t>上</a:t>
            </a:r>
            <a:r>
              <a:rPr lang="ja-JP" altLang="ja-JP" dirty="0" smtClean="0">
                <a:solidFill>
                  <a:schemeClr val="tx1"/>
                </a:solidFill>
              </a:rPr>
              <a:t>で</a:t>
            </a:r>
            <a:endParaRPr lang="en-US" altLang="ja-JP" dirty="0" smtClean="0">
              <a:solidFill>
                <a:schemeClr val="tx1"/>
              </a:solidFill>
            </a:endParaRPr>
          </a:p>
          <a:p>
            <a:r>
              <a:rPr lang="ja-JP" altLang="ja-JP" dirty="0" smtClean="0">
                <a:solidFill>
                  <a:schemeClr val="tx1"/>
                </a:solidFill>
              </a:rPr>
              <a:t>最も</a:t>
            </a:r>
            <a:r>
              <a:rPr lang="ja-JP" altLang="ja-JP" dirty="0">
                <a:solidFill>
                  <a:schemeClr val="tx1"/>
                </a:solidFill>
              </a:rPr>
              <a:t>貢献するのは</a:t>
            </a:r>
            <a:r>
              <a:rPr lang="ja-JP" altLang="ja-JP" sz="2400" b="1" dirty="0" smtClean="0">
                <a:solidFill>
                  <a:srgbClr val="FF0000"/>
                </a:solidFill>
              </a:rPr>
              <a:t>マーケティング</a:t>
            </a:r>
            <a:r>
              <a:rPr lang="ja-JP" altLang="en-US" sz="2400" b="1" dirty="0" smtClean="0">
                <a:solidFill>
                  <a:srgbClr val="FF0000"/>
                </a:solidFill>
              </a:rPr>
              <a:t>・</a:t>
            </a:r>
            <a:r>
              <a:rPr lang="ja-JP" altLang="ja-JP" sz="2400" b="1" dirty="0" smtClean="0">
                <a:solidFill>
                  <a:srgbClr val="FF0000"/>
                </a:solidFill>
              </a:rPr>
              <a:t>コミュニケーション</a:t>
            </a:r>
            <a:r>
              <a:rPr lang="ja-JP" altLang="en-US" sz="2400" b="1" dirty="0" smtClean="0">
                <a:solidFill>
                  <a:srgbClr val="FF0000"/>
                </a:solidFill>
              </a:rPr>
              <a:t>・</a:t>
            </a:r>
            <a:r>
              <a:rPr lang="ja-JP" altLang="ja-JP" sz="2400" b="1" dirty="0" smtClean="0">
                <a:solidFill>
                  <a:srgbClr val="FF0000"/>
                </a:solidFill>
              </a:rPr>
              <a:t>プログラム</a:t>
            </a:r>
            <a:r>
              <a:rPr lang="ja-JP" altLang="ja-JP" dirty="0" smtClean="0">
                <a:solidFill>
                  <a:schemeClr val="tx1"/>
                </a:solidFill>
              </a:rPr>
              <a:t>で</a:t>
            </a:r>
            <a:r>
              <a:rPr lang="ja-JP" altLang="en-US" dirty="0" smtClean="0">
                <a:solidFill>
                  <a:schemeClr val="tx1"/>
                </a:solidFill>
              </a:rPr>
              <a:t>あ</a:t>
            </a:r>
            <a:r>
              <a:rPr lang="ja-JP" altLang="ja-JP" dirty="0" smtClean="0">
                <a:solidFill>
                  <a:schemeClr val="tx1"/>
                </a:solidFill>
              </a:rPr>
              <a:t>る</a:t>
            </a:r>
            <a:r>
              <a:rPr lang="ja-JP" altLang="en-US" dirty="0" smtClean="0">
                <a:solidFill>
                  <a:schemeClr val="tx1"/>
                </a:solidFill>
              </a:rPr>
              <a:t>　　　　　　　　　　　　　　　　　　　　　　　　　　　　　　　　　　　　　</a:t>
            </a:r>
            <a:endParaRPr lang="en-US" altLang="ja-JP" dirty="0" smtClean="0">
              <a:solidFill>
                <a:schemeClr val="tx1"/>
              </a:solidFill>
            </a:endParaRPr>
          </a:p>
          <a:p>
            <a:r>
              <a:rPr lang="ja-JP" altLang="en-US" dirty="0">
                <a:solidFill>
                  <a:schemeClr val="tx1"/>
                </a:solidFill>
              </a:rPr>
              <a:t>　</a:t>
            </a:r>
            <a:r>
              <a:rPr lang="ja-JP" altLang="en-US" dirty="0" smtClean="0">
                <a:solidFill>
                  <a:schemeClr val="tx1"/>
                </a:solidFill>
              </a:rPr>
              <a:t>　　　　　　　　　　　　　　　　　　　　　　　　　　　　　　　　　　（戦略的ブランド・マネジメント）　　　　　　　　　　　　　　　　　　　　　　　　　　　　　</a:t>
            </a:r>
            <a:endParaRPr kumimoji="1" lang="ja-JP" altLang="en-US" dirty="0">
              <a:solidFill>
                <a:schemeClr val="tx1"/>
              </a:solidFill>
            </a:endParaRPr>
          </a:p>
        </p:txBody>
      </p:sp>
      <p:grpSp>
        <p:nvGrpSpPr>
          <p:cNvPr id="3" name="グループ化 6"/>
          <p:cNvGrpSpPr/>
          <p:nvPr/>
        </p:nvGrpSpPr>
        <p:grpSpPr>
          <a:xfrm>
            <a:off x="330040" y="2852936"/>
            <a:ext cx="8562440" cy="2333440"/>
            <a:chOff x="539552" y="3810637"/>
            <a:chExt cx="8562440" cy="2047497"/>
          </a:xfrm>
        </p:grpSpPr>
        <p:sp>
          <p:nvSpPr>
            <p:cNvPr id="23" name="テキスト ボックス 22"/>
            <p:cNvSpPr txBox="1"/>
            <p:nvPr/>
          </p:nvSpPr>
          <p:spPr>
            <a:xfrm>
              <a:off x="611560" y="3810637"/>
              <a:ext cx="3996607" cy="351080"/>
            </a:xfrm>
            <a:prstGeom prst="rect">
              <a:avLst/>
            </a:prstGeom>
            <a:noFill/>
          </p:spPr>
          <p:txBody>
            <a:bodyPr wrap="none" rtlCol="0">
              <a:spAutoFit/>
            </a:bodyPr>
            <a:lstStyle/>
            <a:p>
              <a:pPr>
                <a:buFont typeface="Wingdings" pitchFamily="2" charset="2"/>
                <a:buChar char="n"/>
              </a:pPr>
              <a:r>
                <a:rPr lang="ja-JP" altLang="en-US" sz="2000" dirty="0" smtClean="0"/>
                <a:t>マーケティング・コミュニケーション</a:t>
              </a:r>
              <a:endParaRPr kumimoji="1" lang="ja-JP" altLang="en-US" sz="2000" dirty="0"/>
            </a:p>
          </p:txBody>
        </p:sp>
        <p:grpSp>
          <p:nvGrpSpPr>
            <p:cNvPr id="7" name="グループ化 10"/>
            <p:cNvGrpSpPr/>
            <p:nvPr/>
          </p:nvGrpSpPr>
          <p:grpSpPr>
            <a:xfrm>
              <a:off x="539552" y="4174943"/>
              <a:ext cx="8562440" cy="1683191"/>
              <a:chOff x="467544" y="2950807"/>
              <a:chExt cx="8562440" cy="1683191"/>
            </a:xfrm>
          </p:grpSpPr>
          <p:sp>
            <p:nvSpPr>
              <p:cNvPr id="26" name="テキスト ボックス 25"/>
              <p:cNvSpPr txBox="1"/>
              <p:nvPr/>
            </p:nvSpPr>
            <p:spPr>
              <a:xfrm>
                <a:off x="683568" y="3212976"/>
                <a:ext cx="7704856" cy="369332"/>
              </a:xfrm>
              <a:prstGeom prst="rect">
                <a:avLst/>
              </a:prstGeom>
              <a:noFill/>
            </p:spPr>
            <p:txBody>
              <a:bodyPr wrap="square" rtlCol="0">
                <a:spAutoFit/>
              </a:bodyPr>
              <a:lstStyle/>
              <a:p>
                <a:endParaRPr kumimoji="1" lang="ja-JP" altLang="en-US" dirty="0"/>
              </a:p>
            </p:txBody>
          </p:sp>
          <p:sp>
            <p:nvSpPr>
              <p:cNvPr id="28" name="対角する 2 つの角を切り取った四角形 27"/>
              <p:cNvSpPr/>
              <p:nvPr/>
            </p:nvSpPr>
            <p:spPr>
              <a:xfrm>
                <a:off x="467544" y="2950807"/>
                <a:ext cx="8562440" cy="1683191"/>
              </a:xfrm>
              <a:prstGeom prst="snip2DiagRect">
                <a:avLst/>
              </a:prstGeom>
              <a:noFill/>
              <a:ln w="4445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
          <p:nvSpPr>
            <p:cNvPr id="5" name="正方形/長方形 4"/>
            <p:cNvSpPr/>
            <p:nvPr/>
          </p:nvSpPr>
          <p:spPr>
            <a:xfrm>
              <a:off x="693618" y="4234809"/>
              <a:ext cx="8264358" cy="567129"/>
            </a:xfrm>
            <a:prstGeom prst="rect">
              <a:avLst/>
            </a:prstGeom>
          </p:spPr>
          <p:txBody>
            <a:bodyPr wrap="square">
              <a:spAutoFit/>
            </a:bodyPr>
            <a:lstStyle/>
            <a:p>
              <a:r>
                <a:rPr lang="ja-JP" altLang="ja-JP" dirty="0"/>
                <a:t>消費者に</a:t>
              </a:r>
              <a:r>
                <a:rPr lang="ja-JP" altLang="ja-JP" b="1" dirty="0"/>
                <a:t>ブランド関連情報</a:t>
              </a:r>
              <a:r>
                <a:rPr lang="ja-JP" altLang="ja-JP" b="1" dirty="0" smtClean="0"/>
                <a:t>を</a:t>
              </a:r>
              <a:r>
                <a:rPr lang="ja-JP" altLang="en-US" b="1" dirty="0" smtClean="0"/>
                <a:t>*</a:t>
              </a:r>
              <a:r>
                <a:rPr lang="ja-JP" altLang="ja-JP" b="1" dirty="0" smtClean="0"/>
                <a:t>精緻化</a:t>
              </a:r>
              <a:r>
                <a:rPr lang="ja-JP" altLang="ja-JP" dirty="0"/>
                <a:t>させ、</a:t>
              </a:r>
              <a:r>
                <a:rPr lang="ja-JP" altLang="ja-JP" b="1" dirty="0"/>
                <a:t>既存知識と適切に結びつけさせる</a:t>
              </a:r>
              <a:r>
                <a:rPr lang="ja-JP" altLang="ja-JP" dirty="0" smtClean="0"/>
                <a:t>こと</a:t>
              </a:r>
              <a:r>
                <a:rPr lang="ja-JP" altLang="en-US" dirty="0"/>
                <a:t>を</a:t>
              </a:r>
              <a:endParaRPr lang="en-US" altLang="ja-JP" dirty="0" smtClean="0"/>
            </a:p>
            <a:p>
              <a:r>
                <a:rPr lang="ja-JP" altLang="ja-JP" dirty="0" smtClean="0"/>
                <a:t>意図した</a:t>
              </a:r>
              <a:r>
                <a:rPr lang="ja-JP" altLang="ja-JP" dirty="0"/>
                <a:t>創造的コミュニケーションの</a:t>
              </a:r>
              <a:r>
                <a:rPr lang="ja-JP" altLang="ja-JP" dirty="0" smtClean="0"/>
                <a:t>使用</a:t>
              </a:r>
              <a:endParaRPr lang="ja-JP" altLang="en-US" sz="1400" dirty="0"/>
            </a:p>
          </p:txBody>
        </p:sp>
      </p:grpSp>
      <p:grpSp>
        <p:nvGrpSpPr>
          <p:cNvPr id="36" name="グループ化 35"/>
          <p:cNvGrpSpPr/>
          <p:nvPr/>
        </p:nvGrpSpPr>
        <p:grpSpPr>
          <a:xfrm>
            <a:off x="5652120" y="5301208"/>
            <a:ext cx="2871936" cy="1152128"/>
            <a:chOff x="5652120" y="5301208"/>
            <a:chExt cx="2871936" cy="1152128"/>
          </a:xfrm>
        </p:grpSpPr>
        <p:sp>
          <p:nvSpPr>
            <p:cNvPr id="34" name="円/楕円 33"/>
            <p:cNvSpPr/>
            <p:nvPr/>
          </p:nvSpPr>
          <p:spPr>
            <a:xfrm>
              <a:off x="5652120" y="5301208"/>
              <a:ext cx="2871936" cy="1152128"/>
            </a:xfrm>
            <a:prstGeom prst="ellipse">
              <a:avLst/>
            </a:prstGeom>
            <a:noFill/>
            <a:ln w="50800">
              <a:solidFill>
                <a:srgbClr val="FFFF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grpSp>
          <p:nvGrpSpPr>
            <p:cNvPr id="10" name="グループ化 36"/>
            <p:cNvGrpSpPr/>
            <p:nvPr/>
          </p:nvGrpSpPr>
          <p:grpSpPr>
            <a:xfrm>
              <a:off x="5724128" y="5373216"/>
              <a:ext cx="2736304" cy="1008112"/>
              <a:chOff x="5724128" y="5517232"/>
              <a:chExt cx="2736304" cy="1008112"/>
            </a:xfrm>
          </p:grpSpPr>
          <p:sp>
            <p:nvSpPr>
              <p:cNvPr id="31" name="円/楕円 30"/>
              <p:cNvSpPr/>
              <p:nvPr/>
            </p:nvSpPr>
            <p:spPr>
              <a:xfrm>
                <a:off x="5724128" y="5517232"/>
                <a:ext cx="2736304" cy="1008112"/>
              </a:xfrm>
              <a:prstGeom prst="ellipse">
                <a:avLst/>
              </a:prstGeom>
              <a:noFill/>
              <a:ln w="50800">
                <a:solidFill>
                  <a:srgbClr val="50D45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 name="テキスト ボックス 5"/>
              <p:cNvSpPr txBox="1"/>
              <p:nvPr/>
            </p:nvSpPr>
            <p:spPr>
              <a:xfrm>
                <a:off x="6014842" y="5805264"/>
                <a:ext cx="2246128" cy="461665"/>
              </a:xfrm>
              <a:prstGeom prst="rect">
                <a:avLst/>
              </a:prstGeom>
              <a:noFill/>
            </p:spPr>
            <p:txBody>
              <a:bodyPr wrap="none" rtlCol="0">
                <a:spAutoFit/>
              </a:bodyPr>
              <a:lstStyle/>
              <a:p>
                <a:r>
                  <a:rPr kumimoji="1" lang="ja-JP" altLang="en-US" sz="2400" b="1" dirty="0" smtClean="0"/>
                  <a:t>ブランドイメージ</a:t>
                </a:r>
                <a:endParaRPr kumimoji="1" lang="ja-JP" altLang="en-US" sz="2400" b="1" dirty="0"/>
              </a:p>
            </p:txBody>
          </p:sp>
        </p:grpSp>
      </p:grpSp>
      <p:grpSp>
        <p:nvGrpSpPr>
          <p:cNvPr id="11" name="グループ化 35"/>
          <p:cNvGrpSpPr/>
          <p:nvPr/>
        </p:nvGrpSpPr>
        <p:grpSpPr>
          <a:xfrm>
            <a:off x="467544" y="5373216"/>
            <a:ext cx="2736304" cy="1008112"/>
            <a:chOff x="467544" y="5517232"/>
            <a:chExt cx="2736304" cy="1008112"/>
          </a:xfrm>
        </p:grpSpPr>
        <p:sp>
          <p:nvSpPr>
            <p:cNvPr id="27" name="円/楕円 26"/>
            <p:cNvSpPr/>
            <p:nvPr/>
          </p:nvSpPr>
          <p:spPr>
            <a:xfrm>
              <a:off x="467544" y="5517232"/>
              <a:ext cx="2736304" cy="1008112"/>
            </a:xfrm>
            <a:prstGeom prst="ellipse">
              <a:avLst/>
            </a:prstGeom>
            <a:noFill/>
            <a:ln w="50800">
              <a:solidFill>
                <a:srgbClr val="50D45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4" name="テキスト ボックス 3"/>
            <p:cNvSpPr txBox="1"/>
            <p:nvPr/>
          </p:nvSpPr>
          <p:spPr>
            <a:xfrm>
              <a:off x="611560" y="5805264"/>
              <a:ext cx="2420856" cy="461665"/>
            </a:xfrm>
            <a:prstGeom prst="rect">
              <a:avLst/>
            </a:prstGeom>
            <a:noFill/>
          </p:spPr>
          <p:txBody>
            <a:bodyPr wrap="none" rtlCol="0">
              <a:spAutoFit/>
            </a:bodyPr>
            <a:lstStyle/>
            <a:p>
              <a:r>
                <a:rPr kumimoji="1" lang="ja-JP" altLang="en-US" sz="2400" b="1" dirty="0" smtClean="0"/>
                <a:t>ブランド関連情報</a:t>
              </a:r>
              <a:endParaRPr kumimoji="1" lang="ja-JP" altLang="en-US" sz="2400" b="1" dirty="0"/>
            </a:p>
          </p:txBody>
        </p:sp>
      </p:grpSp>
      <p:grpSp>
        <p:nvGrpSpPr>
          <p:cNvPr id="12" name="グループ化 33"/>
          <p:cNvGrpSpPr/>
          <p:nvPr/>
        </p:nvGrpSpPr>
        <p:grpSpPr>
          <a:xfrm>
            <a:off x="3328837" y="5301208"/>
            <a:ext cx="2232248" cy="503335"/>
            <a:chOff x="3328837" y="5458544"/>
            <a:chExt cx="2232248" cy="503335"/>
          </a:xfrm>
        </p:grpSpPr>
        <p:sp>
          <p:nvSpPr>
            <p:cNvPr id="8" name="右矢印 7"/>
            <p:cNvSpPr/>
            <p:nvPr/>
          </p:nvSpPr>
          <p:spPr>
            <a:xfrm>
              <a:off x="3328837" y="5604632"/>
              <a:ext cx="2232248" cy="357247"/>
            </a:xfrm>
            <a:prstGeom prst="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007A37"/>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20" name="角丸四角形 19"/>
            <p:cNvSpPr/>
            <p:nvPr/>
          </p:nvSpPr>
          <p:spPr>
            <a:xfrm>
              <a:off x="3891834" y="5458544"/>
              <a:ext cx="914400" cy="457200"/>
            </a:xfrm>
            <a:prstGeom prst="roundRect">
              <a:avLst/>
            </a:prstGeom>
            <a:solidFill>
              <a:schemeClr val="bg1"/>
            </a:solidFill>
            <a:ln>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3891834" y="5546412"/>
              <a:ext cx="877163" cy="369332"/>
            </a:xfrm>
            <a:prstGeom prst="rect">
              <a:avLst/>
            </a:prstGeom>
            <a:noFill/>
          </p:spPr>
          <p:txBody>
            <a:bodyPr wrap="none" rtlCol="0">
              <a:spAutoFit/>
            </a:bodyPr>
            <a:lstStyle/>
            <a:p>
              <a:r>
                <a:rPr kumimoji="1" lang="ja-JP" altLang="en-US" dirty="0" smtClean="0"/>
                <a:t>明確化</a:t>
              </a:r>
              <a:endParaRPr kumimoji="1" lang="ja-JP" altLang="en-US" dirty="0"/>
            </a:p>
          </p:txBody>
        </p:sp>
      </p:grpSp>
      <p:grpSp>
        <p:nvGrpSpPr>
          <p:cNvPr id="13" name="グループ化 34"/>
          <p:cNvGrpSpPr/>
          <p:nvPr/>
        </p:nvGrpSpPr>
        <p:grpSpPr>
          <a:xfrm>
            <a:off x="3328837" y="5949280"/>
            <a:ext cx="2232248" cy="462791"/>
            <a:chOff x="3328837" y="6062553"/>
            <a:chExt cx="2232248" cy="462791"/>
          </a:xfrm>
        </p:grpSpPr>
        <p:sp>
          <p:nvSpPr>
            <p:cNvPr id="39" name="右矢印 38"/>
            <p:cNvSpPr/>
            <p:nvPr/>
          </p:nvSpPr>
          <p:spPr>
            <a:xfrm>
              <a:off x="3328837" y="6062553"/>
              <a:ext cx="2232248" cy="357247"/>
            </a:xfrm>
            <a:prstGeom prst="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007A37"/>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48" name="角丸四角形 47"/>
            <p:cNvSpPr/>
            <p:nvPr/>
          </p:nvSpPr>
          <p:spPr>
            <a:xfrm>
              <a:off x="3727799" y="6068144"/>
              <a:ext cx="1221218" cy="457200"/>
            </a:xfrm>
            <a:prstGeom prst="roundRect">
              <a:avLst/>
            </a:prstGeom>
            <a:solidFill>
              <a:schemeClr val="bg1"/>
            </a:solidFill>
            <a:ln>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718210" y="6147628"/>
              <a:ext cx="1271502" cy="369332"/>
            </a:xfrm>
            <a:prstGeom prst="rect">
              <a:avLst/>
            </a:prstGeom>
            <a:noFill/>
          </p:spPr>
          <p:txBody>
            <a:bodyPr wrap="none" rtlCol="0">
              <a:spAutoFit/>
            </a:bodyPr>
            <a:lstStyle/>
            <a:p>
              <a:r>
                <a:rPr kumimoji="1" lang="ja-JP" altLang="en-US" dirty="0" smtClean="0"/>
                <a:t>正しい理解</a:t>
              </a:r>
              <a:endParaRPr kumimoji="1" lang="ja-JP" altLang="en-US" dirty="0"/>
            </a:p>
          </p:txBody>
        </p:sp>
      </p:grpSp>
      <p:grpSp>
        <p:nvGrpSpPr>
          <p:cNvPr id="14" name="グループ化 31"/>
          <p:cNvGrpSpPr/>
          <p:nvPr/>
        </p:nvGrpSpPr>
        <p:grpSpPr>
          <a:xfrm>
            <a:off x="539552" y="4167118"/>
            <a:ext cx="8208912" cy="918066"/>
            <a:chOff x="539552" y="4167118"/>
            <a:chExt cx="8208912" cy="918066"/>
          </a:xfrm>
        </p:grpSpPr>
        <p:grpSp>
          <p:nvGrpSpPr>
            <p:cNvPr id="17" name="グループ化 28"/>
            <p:cNvGrpSpPr/>
            <p:nvPr/>
          </p:nvGrpSpPr>
          <p:grpSpPr>
            <a:xfrm>
              <a:off x="556114" y="4167118"/>
              <a:ext cx="7704856" cy="829140"/>
              <a:chOff x="755576" y="3672247"/>
              <a:chExt cx="7704856" cy="1134197"/>
            </a:xfrm>
          </p:grpSpPr>
          <p:sp>
            <p:nvSpPr>
              <p:cNvPr id="30" name="テキスト ボックス 29"/>
              <p:cNvSpPr txBox="1"/>
              <p:nvPr/>
            </p:nvSpPr>
            <p:spPr>
              <a:xfrm>
                <a:off x="826555" y="3672247"/>
                <a:ext cx="992579" cy="369332"/>
              </a:xfrm>
              <a:prstGeom prst="rect">
                <a:avLst/>
              </a:prstGeom>
              <a:noFill/>
            </p:spPr>
            <p:txBody>
              <a:bodyPr wrap="none" rtlCol="0">
                <a:spAutoFit/>
              </a:bodyPr>
              <a:lstStyle/>
              <a:p>
                <a:r>
                  <a:rPr kumimoji="1" lang="ja-JP" altLang="en-US" dirty="0" smtClean="0"/>
                  <a:t>*精緻化</a:t>
                </a:r>
                <a:endParaRPr kumimoji="1" lang="ja-JP" altLang="en-US" dirty="0"/>
              </a:p>
            </p:txBody>
          </p:sp>
          <p:sp>
            <p:nvSpPr>
              <p:cNvPr id="33" name="テキスト ボックス 32"/>
              <p:cNvSpPr txBox="1"/>
              <p:nvPr/>
            </p:nvSpPr>
            <p:spPr>
              <a:xfrm>
                <a:off x="755576" y="4437112"/>
                <a:ext cx="7704856" cy="369332"/>
              </a:xfrm>
              <a:prstGeom prst="rect">
                <a:avLst/>
              </a:prstGeom>
              <a:noFill/>
            </p:spPr>
            <p:txBody>
              <a:bodyPr wrap="square" rtlCol="0">
                <a:spAutoFit/>
              </a:bodyPr>
              <a:lstStyle/>
              <a:p>
                <a:endParaRPr kumimoji="1" lang="ja-JP" altLang="en-US" dirty="0"/>
              </a:p>
            </p:txBody>
          </p:sp>
        </p:grpSp>
        <p:sp>
          <p:nvSpPr>
            <p:cNvPr id="9" name="正方形/長方形 8"/>
            <p:cNvSpPr/>
            <p:nvPr/>
          </p:nvSpPr>
          <p:spPr>
            <a:xfrm>
              <a:off x="899592" y="4428401"/>
              <a:ext cx="7848872" cy="584775"/>
            </a:xfrm>
            <a:prstGeom prst="rect">
              <a:avLst/>
            </a:prstGeom>
          </p:spPr>
          <p:txBody>
            <a:bodyPr wrap="square">
              <a:spAutoFit/>
            </a:bodyPr>
            <a:lstStyle/>
            <a:p>
              <a:r>
                <a:rPr lang="ja-JP" altLang="en-US" sz="1600" dirty="0" smtClean="0"/>
                <a:t>⇒</a:t>
              </a:r>
              <a:r>
                <a:rPr lang="ja-JP" altLang="ja-JP" sz="1600" dirty="0" smtClean="0"/>
                <a:t>ブランドアイデンティティ</a:t>
              </a:r>
              <a:r>
                <a:rPr lang="ja-JP" altLang="ja-JP" sz="1600" dirty="0"/>
                <a:t>の曖昧さを解消するため</a:t>
              </a:r>
              <a:r>
                <a:rPr lang="ja-JP" altLang="ja-JP" sz="1600" dirty="0" smtClean="0"/>
                <a:t>に</a:t>
              </a:r>
              <a:endParaRPr lang="en-US" altLang="ja-JP" sz="1600" dirty="0" smtClean="0"/>
            </a:p>
            <a:p>
              <a:r>
                <a:rPr lang="ja-JP" altLang="en-US" sz="1600" dirty="0" smtClean="0"/>
                <a:t>　  </a:t>
              </a:r>
              <a:r>
                <a:rPr lang="ja-JP" altLang="ja-JP" sz="1600" b="1" dirty="0" smtClean="0"/>
                <a:t>アイデンティティ</a:t>
              </a:r>
              <a:r>
                <a:rPr lang="ja-JP" altLang="ja-JP" sz="1600" b="1" dirty="0"/>
                <a:t>を</a:t>
              </a:r>
              <a:r>
                <a:rPr lang="ja-JP" altLang="ja-JP" sz="1600" b="1" dirty="0" smtClean="0"/>
                <a:t>表現する言葉</a:t>
              </a:r>
              <a:r>
                <a:rPr lang="ja-JP" altLang="ja-JP" sz="1600" b="1" dirty="0"/>
                <a:t>や視覚的要素などを明確化すること</a:t>
              </a:r>
              <a:endParaRPr lang="ja-JP" altLang="en-US" sz="1600" b="1" dirty="0"/>
            </a:p>
          </p:txBody>
        </p:sp>
        <p:sp>
          <p:nvSpPr>
            <p:cNvPr id="42" name="角丸四角形 41"/>
            <p:cNvSpPr/>
            <p:nvPr/>
          </p:nvSpPr>
          <p:spPr>
            <a:xfrm>
              <a:off x="539552" y="4170784"/>
              <a:ext cx="8136904" cy="914400"/>
            </a:xfrm>
            <a:prstGeom prst="roundRect">
              <a:avLst/>
            </a:prstGeom>
            <a:noFill/>
            <a:ln w="22225">
              <a:solidFill>
                <a:srgbClr val="FFC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32" name="フッター プレースホルダ 31"/>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35" name="スライド番号プレースホルダ 34"/>
          <p:cNvSpPr>
            <a:spLocks noGrp="1"/>
          </p:cNvSpPr>
          <p:nvPr>
            <p:ph type="sldNum" sz="quarter" idx="12"/>
          </p:nvPr>
        </p:nvSpPr>
        <p:spPr/>
        <p:txBody>
          <a:bodyPr/>
          <a:lstStyle/>
          <a:p>
            <a:fld id="{D226E75D-3391-4F44-A92D-2E9426CF7179}" type="slidenum">
              <a:rPr kumimoji="1" lang="ja-JP" altLang="en-US" smtClean="0"/>
              <a:pPr/>
              <a:t>23</a:t>
            </a:fld>
            <a:endParaRPr kumimoji="1" lang="ja-JP" altLang="en-US"/>
          </a:p>
        </p:txBody>
      </p:sp>
    </p:spTree>
    <p:extLst>
      <p:ext uri="{BB962C8B-B14F-4D97-AF65-F5344CB8AC3E}">
        <p14:creationId xmlns:p14="http://schemas.microsoft.com/office/powerpoint/2010/main" val="5927771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1000"/>
                                        <p:tgtEl>
                                          <p:spTgt spid="12"/>
                                        </p:tgtEl>
                                      </p:cBhvr>
                                    </p:animEffect>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関連性②</a:t>
            </a:r>
            <a:endParaRPr kumimoji="1" lang="ja-JP" altLang="en-US" dirty="0"/>
          </a:p>
        </p:txBody>
      </p:sp>
      <p:grpSp>
        <p:nvGrpSpPr>
          <p:cNvPr id="3" name="グループ化 13"/>
          <p:cNvGrpSpPr/>
          <p:nvPr/>
        </p:nvGrpSpPr>
        <p:grpSpPr>
          <a:xfrm>
            <a:off x="395536" y="1484784"/>
            <a:ext cx="8424936" cy="1296144"/>
            <a:chOff x="827584" y="1628800"/>
            <a:chExt cx="8424936" cy="1296144"/>
          </a:xfrm>
        </p:grpSpPr>
        <p:sp>
          <p:nvSpPr>
            <p:cNvPr id="17" name="対角する 2 つの角を切り取った四角形 16"/>
            <p:cNvSpPr/>
            <p:nvPr/>
          </p:nvSpPr>
          <p:spPr>
            <a:xfrm>
              <a:off x="827584" y="2145050"/>
              <a:ext cx="8424936" cy="779894"/>
            </a:xfrm>
            <a:prstGeom prst="snip2Diag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34925">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827584" y="1628800"/>
              <a:ext cx="1529586" cy="523220"/>
            </a:xfrm>
            <a:prstGeom prst="rect">
              <a:avLst/>
            </a:prstGeom>
            <a:noFill/>
          </p:spPr>
          <p:txBody>
            <a:bodyPr wrap="none" rtlCol="0">
              <a:spAutoFit/>
            </a:bodyPr>
            <a:lstStyle/>
            <a:p>
              <a:pPr>
                <a:buFont typeface="Wingdings" pitchFamily="2" charset="2"/>
                <a:buChar char="n"/>
              </a:pPr>
              <a:r>
                <a:rPr kumimoji="1" lang="ja-JP" altLang="en-US" sz="2800" dirty="0" smtClean="0"/>
                <a:t>関連性</a:t>
              </a:r>
              <a:endParaRPr kumimoji="1" lang="ja-JP" altLang="en-US" sz="2800" dirty="0"/>
            </a:p>
          </p:txBody>
        </p:sp>
        <p:sp>
          <p:nvSpPr>
            <p:cNvPr id="16" name="テキスト ボックス 15"/>
            <p:cNvSpPr txBox="1"/>
            <p:nvPr/>
          </p:nvSpPr>
          <p:spPr>
            <a:xfrm>
              <a:off x="1043608" y="2217058"/>
              <a:ext cx="8064896" cy="707886"/>
            </a:xfrm>
            <a:prstGeom prst="rect">
              <a:avLst/>
            </a:prstGeom>
            <a:noFill/>
          </p:spPr>
          <p:txBody>
            <a:bodyPr wrap="square" rtlCol="0">
              <a:spAutoFit/>
            </a:bodyPr>
            <a:lstStyle/>
            <a:p>
              <a:r>
                <a:rPr kumimoji="1" lang="ja-JP" altLang="en-US" sz="2000" dirty="0" smtClean="0"/>
                <a:t>ある情報が広告メッセージを理解するために役立つ度合いのこと</a:t>
              </a:r>
              <a:endParaRPr kumimoji="1" lang="en-US" altLang="ja-JP" sz="2000" dirty="0" smtClean="0"/>
            </a:p>
            <a:p>
              <a:r>
                <a:rPr lang="en-US" altLang="ja-JP" sz="2000" dirty="0" smtClean="0"/>
                <a:t>                                                                                           </a:t>
              </a:r>
              <a:r>
                <a:rPr lang="ja-JP" altLang="en-US" sz="2000" dirty="0" smtClean="0"/>
                <a:t>　　　　 </a:t>
              </a:r>
              <a:r>
                <a:rPr lang="en-US" altLang="ja-JP" dirty="0" smtClean="0"/>
                <a:t> (Lee &amp; Mason 1999)</a:t>
              </a:r>
              <a:endParaRPr kumimoji="1" lang="ja-JP" altLang="en-US" dirty="0"/>
            </a:p>
          </p:txBody>
        </p:sp>
      </p:grpSp>
      <p:sp>
        <p:nvSpPr>
          <p:cNvPr id="67" name="下矢印 66"/>
          <p:cNvSpPr/>
          <p:nvPr/>
        </p:nvSpPr>
        <p:spPr>
          <a:xfrm>
            <a:off x="3174586" y="2927547"/>
            <a:ext cx="1067134" cy="573461"/>
          </a:xfrm>
          <a:prstGeom prst="downArrow">
            <a:avLst/>
          </a:prstGeom>
          <a:noFill/>
          <a:ln w="47625">
            <a:solidFill>
              <a:srgbClr val="50D45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69" name="テキスト ボックス 68"/>
          <p:cNvSpPr txBox="1"/>
          <p:nvPr/>
        </p:nvSpPr>
        <p:spPr>
          <a:xfrm>
            <a:off x="395536" y="3573016"/>
            <a:ext cx="5544616" cy="523220"/>
          </a:xfrm>
          <a:prstGeom prst="rect">
            <a:avLst/>
          </a:prstGeom>
          <a:noFill/>
        </p:spPr>
        <p:txBody>
          <a:bodyPr wrap="square" rtlCol="0">
            <a:spAutoFit/>
          </a:bodyPr>
          <a:lstStyle/>
          <a:p>
            <a:r>
              <a:rPr kumimoji="1" lang="ja-JP" altLang="en-US" sz="2800" b="1" dirty="0" smtClean="0"/>
              <a:t>“</a:t>
            </a:r>
            <a:r>
              <a:rPr kumimoji="1" lang="ja-JP" altLang="en-US" sz="2400" dirty="0" smtClean="0"/>
              <a:t>ある情報</a:t>
            </a:r>
            <a:r>
              <a:rPr kumimoji="1" lang="ja-JP" altLang="en-US" sz="2800" b="1" dirty="0" smtClean="0"/>
              <a:t>”</a:t>
            </a:r>
            <a:r>
              <a:rPr kumimoji="1" lang="ja-JP" altLang="en-US" sz="2400" dirty="0" smtClean="0"/>
              <a:t>　</a:t>
            </a:r>
            <a:r>
              <a:rPr kumimoji="1" lang="en-US" altLang="ja-JP" sz="2400" dirty="0" smtClean="0"/>
              <a:t>=</a:t>
            </a:r>
            <a:r>
              <a:rPr kumimoji="1" lang="ja-JP" altLang="en-US" sz="2400" dirty="0" smtClean="0"/>
              <a:t>　</a:t>
            </a:r>
            <a:r>
              <a:rPr kumimoji="1" lang="ja-JP" altLang="en-US" sz="2800" b="1" dirty="0" smtClean="0"/>
              <a:t>“</a:t>
            </a:r>
            <a:r>
              <a:rPr kumimoji="1" lang="ja-JP" altLang="en-US" sz="2400" dirty="0" smtClean="0"/>
              <a:t>物語性</a:t>
            </a:r>
            <a:r>
              <a:rPr kumimoji="1" lang="ja-JP" altLang="en-US" sz="2800" b="1" dirty="0" smtClean="0"/>
              <a:t>”</a:t>
            </a:r>
            <a:r>
              <a:rPr kumimoji="1" lang="ja-JP" altLang="en-US" sz="2400" dirty="0" smtClean="0"/>
              <a:t>と考える</a:t>
            </a:r>
            <a:endParaRPr kumimoji="1" lang="en-US" altLang="ja-JP" sz="2400" dirty="0" smtClean="0"/>
          </a:p>
        </p:txBody>
      </p:sp>
      <p:grpSp>
        <p:nvGrpSpPr>
          <p:cNvPr id="4" name="グループ化 18"/>
          <p:cNvGrpSpPr/>
          <p:nvPr/>
        </p:nvGrpSpPr>
        <p:grpSpPr>
          <a:xfrm>
            <a:off x="179512" y="4077072"/>
            <a:ext cx="9054082" cy="1053025"/>
            <a:chOff x="179512" y="4248182"/>
            <a:chExt cx="9054082" cy="1053025"/>
          </a:xfrm>
        </p:grpSpPr>
        <p:sp>
          <p:nvSpPr>
            <p:cNvPr id="20" name="角丸四角形 19"/>
            <p:cNvSpPr/>
            <p:nvPr/>
          </p:nvSpPr>
          <p:spPr>
            <a:xfrm>
              <a:off x="179513" y="4248182"/>
              <a:ext cx="8766522" cy="1053025"/>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381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3" name="正方形/長方形 72"/>
            <p:cNvSpPr/>
            <p:nvPr/>
          </p:nvSpPr>
          <p:spPr>
            <a:xfrm>
              <a:off x="179512" y="4387751"/>
              <a:ext cx="9054082" cy="769441"/>
            </a:xfrm>
            <a:prstGeom prst="rect">
              <a:avLst/>
            </a:prstGeom>
          </p:spPr>
          <p:txBody>
            <a:bodyPr wrap="none">
              <a:spAutoFit/>
            </a:bodyPr>
            <a:lstStyle/>
            <a:p>
              <a:r>
                <a:rPr lang="ja-JP" altLang="ja-JP" sz="2000" dirty="0"/>
                <a:t>関連性の強い</a:t>
              </a:r>
              <a:r>
                <a:rPr lang="en-US" altLang="ja-JP" sz="2000" dirty="0" smtClean="0"/>
                <a:t>CM</a:t>
              </a:r>
              <a:r>
                <a:rPr lang="ja-JP" altLang="en-US" sz="2000" dirty="0" smtClean="0"/>
                <a:t>とは</a:t>
              </a:r>
              <a:r>
                <a:rPr lang="en-US" altLang="ja-JP" sz="2000" dirty="0" smtClean="0"/>
                <a:t>…</a:t>
              </a:r>
            </a:p>
            <a:p>
              <a:r>
                <a:rPr lang="ja-JP" altLang="en-US" sz="2400" dirty="0" smtClean="0"/>
                <a:t>　</a:t>
              </a:r>
              <a:r>
                <a:rPr lang="ja-JP" altLang="ja-JP" sz="2400" dirty="0" smtClean="0"/>
                <a:t>“</a:t>
              </a:r>
              <a:r>
                <a:rPr lang="ja-JP" altLang="ja-JP" sz="2400" dirty="0"/>
                <a:t>物語性”があることで広告メッセージを理解しやすくなっている</a:t>
              </a:r>
              <a:r>
                <a:rPr lang="en-US" altLang="ja-JP" sz="2400" dirty="0" smtClean="0"/>
                <a:t>CM</a:t>
              </a:r>
              <a:endParaRPr lang="ja-JP" altLang="en-US" sz="2400" dirty="0"/>
            </a:p>
          </p:txBody>
        </p:sp>
      </p:grpSp>
      <p:grpSp>
        <p:nvGrpSpPr>
          <p:cNvPr id="5" name="グループ化 20"/>
          <p:cNvGrpSpPr/>
          <p:nvPr/>
        </p:nvGrpSpPr>
        <p:grpSpPr>
          <a:xfrm>
            <a:off x="1535996" y="5229200"/>
            <a:ext cx="1307812" cy="1305436"/>
            <a:chOff x="1535996" y="5517232"/>
            <a:chExt cx="1307812" cy="1305436"/>
          </a:xfrm>
        </p:grpSpPr>
        <p:pic>
          <p:nvPicPr>
            <p:cNvPr id="77" name="Picture 2" descr="http://www.softbankmobile.co.jp/ja/design_set/data/news/press/2012/20120820_02/img/index_pic_01.jpg"/>
            <p:cNvPicPr>
              <a:picLocks noChangeAspect="1" noChangeArrowheads="1"/>
            </p:cNvPicPr>
            <p:nvPr/>
          </p:nvPicPr>
          <p:blipFill>
            <a:blip r:embed="rId3" cstate="print"/>
            <a:srcRect/>
            <a:stretch>
              <a:fillRect/>
            </a:stretch>
          </p:blipFill>
          <p:spPr bwMode="auto">
            <a:xfrm>
              <a:off x="1535996" y="5517232"/>
              <a:ext cx="1307812" cy="871875"/>
            </a:xfrm>
            <a:prstGeom prst="rect">
              <a:avLst/>
            </a:prstGeom>
            <a:ln>
              <a:noFill/>
            </a:ln>
            <a:effectLst>
              <a:outerShdw blurRad="292100" dist="139700" dir="2700000" algn="tl" rotWithShape="0">
                <a:srgbClr val="333333">
                  <a:alpha val="65000"/>
                </a:srgbClr>
              </a:outerShdw>
            </a:effectLst>
          </p:spPr>
        </p:pic>
        <p:sp>
          <p:nvSpPr>
            <p:cNvPr id="31" name="テキスト ボックス 30"/>
            <p:cNvSpPr txBox="1"/>
            <p:nvPr/>
          </p:nvSpPr>
          <p:spPr>
            <a:xfrm>
              <a:off x="1574036" y="6453336"/>
              <a:ext cx="1197764" cy="369332"/>
            </a:xfrm>
            <a:prstGeom prst="rect">
              <a:avLst/>
            </a:prstGeom>
            <a:noFill/>
          </p:spPr>
          <p:txBody>
            <a:bodyPr wrap="none" rtlCol="0">
              <a:spAutoFit/>
            </a:bodyPr>
            <a:lstStyle/>
            <a:p>
              <a:r>
                <a:rPr kumimoji="1" lang="en-US" altLang="ja-JP" dirty="0" smtClean="0"/>
                <a:t>CM</a:t>
              </a:r>
              <a:r>
                <a:rPr kumimoji="1" lang="ja-JP" altLang="en-US" dirty="0" smtClean="0"/>
                <a:t>の物語</a:t>
              </a:r>
              <a:endParaRPr kumimoji="1" lang="ja-JP" altLang="en-US" dirty="0"/>
            </a:p>
          </p:txBody>
        </p:sp>
      </p:grpSp>
      <p:grpSp>
        <p:nvGrpSpPr>
          <p:cNvPr id="6" name="グループ化 23"/>
          <p:cNvGrpSpPr/>
          <p:nvPr/>
        </p:nvGrpSpPr>
        <p:grpSpPr>
          <a:xfrm>
            <a:off x="5258770" y="5373216"/>
            <a:ext cx="3687264" cy="948966"/>
            <a:chOff x="5258770" y="5517231"/>
            <a:chExt cx="3687264" cy="948966"/>
          </a:xfrm>
        </p:grpSpPr>
        <p:pic>
          <p:nvPicPr>
            <p:cNvPr id="78" name="図 77" descr="illust2787.png"/>
            <p:cNvPicPr>
              <a:picLocks noChangeAspect="1"/>
            </p:cNvPicPr>
            <p:nvPr/>
          </p:nvPicPr>
          <p:blipFill>
            <a:blip r:embed="rId4" cstate="print"/>
            <a:stretch>
              <a:fillRect/>
            </a:stretch>
          </p:blipFill>
          <p:spPr>
            <a:xfrm>
              <a:off x="5258770" y="5517232"/>
              <a:ext cx="705944" cy="948965"/>
            </a:xfrm>
            <a:prstGeom prst="rect">
              <a:avLst/>
            </a:prstGeom>
          </p:spPr>
        </p:pic>
        <p:grpSp>
          <p:nvGrpSpPr>
            <p:cNvPr id="7" name="グループ化 22"/>
            <p:cNvGrpSpPr/>
            <p:nvPr/>
          </p:nvGrpSpPr>
          <p:grpSpPr>
            <a:xfrm>
              <a:off x="6228184" y="5517231"/>
              <a:ext cx="2717850" cy="948965"/>
              <a:chOff x="6228184" y="5517231"/>
              <a:chExt cx="2717850" cy="948965"/>
            </a:xfrm>
          </p:grpSpPr>
          <p:sp>
            <p:nvSpPr>
              <p:cNvPr id="36" name="雲形吹き出し 35"/>
              <p:cNvSpPr/>
              <p:nvPr/>
            </p:nvSpPr>
            <p:spPr>
              <a:xfrm>
                <a:off x="6228184" y="5517231"/>
                <a:ext cx="2717850" cy="948965"/>
              </a:xfrm>
              <a:prstGeom prst="cloudCallout">
                <a:avLst>
                  <a:gd name="adj1" fmla="val -55482"/>
                  <a:gd name="adj2" fmla="val -34670"/>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15875">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6677244" y="5630003"/>
                <a:ext cx="1819729" cy="646331"/>
              </a:xfrm>
              <a:prstGeom prst="rect">
                <a:avLst/>
              </a:prstGeom>
              <a:noFill/>
            </p:spPr>
            <p:txBody>
              <a:bodyPr wrap="none" rtlCol="0">
                <a:spAutoFit/>
              </a:bodyPr>
              <a:lstStyle/>
              <a:p>
                <a:r>
                  <a:rPr kumimoji="1" lang="ja-JP" altLang="en-US" b="1" dirty="0" smtClean="0"/>
                  <a:t>広告メッセージを</a:t>
                </a:r>
                <a:endParaRPr kumimoji="1" lang="en-US" altLang="ja-JP" b="1" dirty="0" smtClean="0"/>
              </a:p>
              <a:p>
                <a:r>
                  <a:rPr kumimoji="1" lang="ja-JP" altLang="en-US" b="1" dirty="0" smtClean="0"/>
                  <a:t>理解しやすい</a:t>
                </a:r>
                <a:endParaRPr kumimoji="1" lang="ja-JP" altLang="en-US" b="1" dirty="0"/>
              </a:p>
            </p:txBody>
          </p:sp>
        </p:grpSp>
      </p:grpSp>
      <p:grpSp>
        <p:nvGrpSpPr>
          <p:cNvPr id="8" name="グループ化 21"/>
          <p:cNvGrpSpPr/>
          <p:nvPr/>
        </p:nvGrpSpPr>
        <p:grpSpPr>
          <a:xfrm>
            <a:off x="3404154" y="5517232"/>
            <a:ext cx="1439911" cy="704545"/>
            <a:chOff x="3404154" y="5733256"/>
            <a:chExt cx="1439911" cy="704545"/>
          </a:xfrm>
          <a:noFill/>
        </p:grpSpPr>
        <p:sp>
          <p:nvSpPr>
            <p:cNvPr id="34" name="右矢印 33"/>
            <p:cNvSpPr/>
            <p:nvPr/>
          </p:nvSpPr>
          <p:spPr>
            <a:xfrm>
              <a:off x="3404154" y="5733256"/>
              <a:ext cx="1439911" cy="704545"/>
            </a:xfrm>
            <a:prstGeom prst="rightArrow">
              <a:avLst/>
            </a:prstGeom>
            <a:grpFill/>
            <a:ln w="47625">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3708153" y="5907002"/>
              <a:ext cx="646331" cy="369332"/>
            </a:xfrm>
            <a:prstGeom prst="rect">
              <a:avLst/>
            </a:prstGeom>
            <a:grpFill/>
          </p:spPr>
          <p:txBody>
            <a:bodyPr wrap="none" rtlCol="0">
              <a:spAutoFit/>
            </a:bodyPr>
            <a:lstStyle/>
            <a:p>
              <a:r>
                <a:rPr kumimoji="1" lang="ja-JP" altLang="en-US" dirty="0" smtClean="0"/>
                <a:t>伝達</a:t>
              </a:r>
              <a:endParaRPr kumimoji="1" lang="ja-JP" altLang="en-US" dirty="0"/>
            </a:p>
          </p:txBody>
        </p:sp>
      </p:grpSp>
      <p:grpSp>
        <p:nvGrpSpPr>
          <p:cNvPr id="9" name="グループ化 26"/>
          <p:cNvGrpSpPr/>
          <p:nvPr/>
        </p:nvGrpSpPr>
        <p:grpSpPr>
          <a:xfrm>
            <a:off x="5220072" y="2924944"/>
            <a:ext cx="2808312" cy="864096"/>
            <a:chOff x="5220072" y="2996952"/>
            <a:chExt cx="2808312" cy="864096"/>
          </a:xfrm>
        </p:grpSpPr>
        <p:sp>
          <p:nvSpPr>
            <p:cNvPr id="26" name="角丸四角形吹き出し 25"/>
            <p:cNvSpPr/>
            <p:nvPr/>
          </p:nvSpPr>
          <p:spPr>
            <a:xfrm>
              <a:off x="5220072" y="2996952"/>
              <a:ext cx="2808312" cy="864096"/>
            </a:xfrm>
            <a:prstGeom prst="wedgeRoundRectCallout">
              <a:avLst>
                <a:gd name="adj1" fmla="val -61287"/>
                <a:gd name="adj2" fmla="val 33640"/>
                <a:gd name="adj3" fmla="val 16667"/>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chemeClr val="accent6">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5292080" y="3068960"/>
              <a:ext cx="2648482" cy="738664"/>
            </a:xfrm>
            <a:prstGeom prst="rect">
              <a:avLst/>
            </a:prstGeom>
            <a:noFill/>
          </p:spPr>
          <p:txBody>
            <a:bodyPr wrap="none" rtlCol="0">
              <a:spAutoFit/>
            </a:bodyPr>
            <a:lstStyle/>
            <a:p>
              <a:r>
                <a:rPr lang="ja-JP" altLang="en-US" sz="1400" b="1" dirty="0" smtClean="0"/>
                <a:t>物語の効果</a:t>
              </a:r>
              <a:endParaRPr lang="en-US" altLang="ja-JP" sz="1400" b="1" dirty="0" smtClean="0"/>
            </a:p>
            <a:p>
              <a:pPr>
                <a:buFont typeface="Wingdings" pitchFamily="2" charset="2"/>
                <a:buChar char="l"/>
              </a:pPr>
              <a:r>
                <a:rPr lang="ja-JP" altLang="en-US" sz="1400" dirty="0" smtClean="0"/>
                <a:t>理解を助ける</a:t>
              </a:r>
              <a:endParaRPr lang="en-US" altLang="ja-JP" sz="1400" dirty="0" smtClean="0"/>
            </a:p>
            <a:p>
              <a:pPr>
                <a:buFont typeface="Wingdings" pitchFamily="2" charset="2"/>
                <a:buChar char="l"/>
              </a:pPr>
              <a:r>
                <a:rPr kumimoji="1" lang="ja-JP" altLang="en-US" sz="1400" dirty="0" smtClean="0"/>
                <a:t>世界を理解する手掛かりとなる</a:t>
              </a:r>
              <a:endParaRPr kumimoji="1" lang="ja-JP" altLang="en-US" sz="1400" dirty="0"/>
            </a:p>
          </p:txBody>
        </p:sp>
      </p:grpSp>
      <p:sp>
        <p:nvSpPr>
          <p:cNvPr id="27" name="フッター プレースホルダ 26"/>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29" name="スライド番号プレースホルダ 28"/>
          <p:cNvSpPr>
            <a:spLocks noGrp="1"/>
          </p:cNvSpPr>
          <p:nvPr>
            <p:ph type="sldNum" sz="quarter" idx="12"/>
          </p:nvPr>
        </p:nvSpPr>
        <p:spPr/>
        <p:txBody>
          <a:bodyPr/>
          <a:lstStyle/>
          <a:p>
            <a:fld id="{D226E75D-3391-4F44-A92D-2E9426CF7179}" type="slidenum">
              <a:rPr kumimoji="1" lang="ja-JP" altLang="en-US" smtClean="0"/>
              <a:pPr/>
              <a:t>24</a:t>
            </a:fld>
            <a:endParaRPr kumimoji="1" lang="ja-JP" altLang="en-US"/>
          </a:p>
        </p:txBody>
      </p:sp>
    </p:spTree>
    <p:extLst>
      <p:ext uri="{BB962C8B-B14F-4D97-AF65-F5344CB8AC3E}">
        <p14:creationId xmlns:p14="http://schemas.microsoft.com/office/powerpoint/2010/main" val="40299662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fade">
                                      <p:cBhvr>
                                        <p:cTn id="12" dur="500"/>
                                        <p:tgtEl>
                                          <p:spTgt spid="6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fade">
                                      <p:cBhvr>
                                        <p:cTn id="16" dur="1000"/>
                                        <p:tgtEl>
                                          <p:spTgt spid="6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par>
                          <p:cTn id="31" fill="hold">
                            <p:stCondLst>
                              <p:cond delay="1500"/>
                            </p:stCondLst>
                            <p:childTnLst>
                              <p:par>
                                <p:cTn id="32" presetID="10"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par>
                          <p:cTn id="35" fill="hold">
                            <p:stCondLst>
                              <p:cond delay="2000"/>
                            </p:stCondLst>
                            <p:childTnLst>
                              <p:par>
                                <p:cTn id="36" presetID="10" presetClass="entr" presetSubtype="0"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7" name="直線コネクタ 206"/>
          <p:cNvCxnSpPr/>
          <p:nvPr/>
        </p:nvCxnSpPr>
        <p:spPr>
          <a:xfrm>
            <a:off x="6156176" y="4653136"/>
            <a:ext cx="2520280" cy="0"/>
          </a:xfrm>
          <a:prstGeom prst="line">
            <a:avLst/>
          </a:prstGeom>
          <a:ln w="25400">
            <a:solidFill>
              <a:srgbClr val="398742"/>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0" y="260648"/>
            <a:ext cx="8229600" cy="1143000"/>
          </a:xfrm>
        </p:spPr>
        <p:txBody>
          <a:bodyPr/>
          <a:lstStyle/>
          <a:p>
            <a:r>
              <a:rPr kumimoji="1" lang="ja-JP" altLang="en-US" dirty="0" smtClean="0"/>
              <a:t>　関連性とブランド連想</a:t>
            </a:r>
            <a:endParaRPr kumimoji="1" lang="ja-JP" altLang="en-US" dirty="0"/>
          </a:p>
        </p:txBody>
      </p:sp>
      <p:grpSp>
        <p:nvGrpSpPr>
          <p:cNvPr id="3" name="グループ化 81"/>
          <p:cNvGrpSpPr/>
          <p:nvPr/>
        </p:nvGrpSpPr>
        <p:grpSpPr>
          <a:xfrm>
            <a:off x="4355976" y="1700808"/>
            <a:ext cx="784509" cy="1236997"/>
            <a:chOff x="4355976" y="1700808"/>
            <a:chExt cx="784509" cy="1236997"/>
          </a:xfrm>
        </p:grpSpPr>
        <p:sp>
          <p:nvSpPr>
            <p:cNvPr id="136" name="テキスト ボックス 135"/>
            <p:cNvSpPr txBox="1"/>
            <p:nvPr/>
          </p:nvSpPr>
          <p:spPr>
            <a:xfrm>
              <a:off x="4355976" y="1700808"/>
              <a:ext cx="784509" cy="313811"/>
            </a:xfrm>
            <a:prstGeom prst="rect">
              <a:avLst/>
            </a:prstGeom>
            <a:noFill/>
          </p:spPr>
          <p:txBody>
            <a:bodyPr wrap="none" rtlCol="0">
              <a:spAutoFit/>
            </a:bodyPr>
            <a:lstStyle/>
            <a:p>
              <a:r>
                <a:rPr kumimoji="1" lang="ja-JP" altLang="en-US" sz="1600" dirty="0" smtClean="0"/>
                <a:t>消費者</a:t>
              </a:r>
              <a:endParaRPr kumimoji="1" lang="ja-JP" altLang="en-US" sz="1600" dirty="0"/>
            </a:p>
          </p:txBody>
        </p:sp>
        <p:pic>
          <p:nvPicPr>
            <p:cNvPr id="139" name="図 9" descr="illust2787.png"/>
            <p:cNvPicPr>
              <a:picLocks noChangeAspect="1"/>
            </p:cNvPicPr>
            <p:nvPr/>
          </p:nvPicPr>
          <p:blipFill>
            <a:blip r:embed="rId2" cstate="print"/>
            <a:stretch>
              <a:fillRect/>
            </a:stretch>
          </p:blipFill>
          <p:spPr>
            <a:xfrm>
              <a:off x="4427984" y="2132856"/>
              <a:ext cx="598809" cy="804949"/>
            </a:xfrm>
            <a:prstGeom prst="rect">
              <a:avLst/>
            </a:prstGeom>
          </p:spPr>
        </p:pic>
      </p:grpSp>
      <p:grpSp>
        <p:nvGrpSpPr>
          <p:cNvPr id="4" name="グループ化 82"/>
          <p:cNvGrpSpPr/>
          <p:nvPr/>
        </p:nvGrpSpPr>
        <p:grpSpPr>
          <a:xfrm>
            <a:off x="4355976" y="3068960"/>
            <a:ext cx="1872208" cy="810672"/>
            <a:chOff x="4355976" y="3068960"/>
            <a:chExt cx="1872208" cy="810672"/>
          </a:xfrm>
        </p:grpSpPr>
        <p:sp>
          <p:nvSpPr>
            <p:cNvPr id="174" name="角丸四角形吹き出し 173"/>
            <p:cNvSpPr/>
            <p:nvPr/>
          </p:nvSpPr>
          <p:spPr>
            <a:xfrm>
              <a:off x="4355976" y="3068960"/>
              <a:ext cx="1656184" cy="792088"/>
            </a:xfrm>
            <a:prstGeom prst="wedgeRoundRectCallout">
              <a:avLst>
                <a:gd name="adj1" fmla="val -52188"/>
                <a:gd name="adj2" fmla="val -62218"/>
                <a:gd name="adj3" fmla="val 16667"/>
              </a:avLst>
            </a:prstGeom>
            <a:noFill/>
            <a:ln w="15875">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6" name="テキスト ボックス 165"/>
            <p:cNvSpPr txBox="1"/>
            <p:nvPr/>
          </p:nvSpPr>
          <p:spPr>
            <a:xfrm>
              <a:off x="4355976" y="3140968"/>
              <a:ext cx="1872208" cy="738664"/>
            </a:xfrm>
            <a:prstGeom prst="rect">
              <a:avLst/>
            </a:prstGeom>
            <a:noFill/>
          </p:spPr>
          <p:txBody>
            <a:bodyPr wrap="square" rtlCol="0">
              <a:spAutoFit/>
            </a:bodyPr>
            <a:lstStyle/>
            <a:p>
              <a:r>
                <a:rPr kumimoji="1" lang="ja-JP" altLang="en-US" sz="1400" dirty="0" smtClean="0"/>
                <a:t>広告メッセージには</a:t>
              </a:r>
              <a:endParaRPr kumimoji="1" lang="en-US" altLang="ja-JP" sz="1400" dirty="0" smtClean="0"/>
            </a:p>
            <a:p>
              <a:r>
                <a:rPr lang="ja-JP" altLang="en-US" sz="1400" dirty="0" smtClean="0">
                  <a:solidFill>
                    <a:srgbClr val="FF0000"/>
                  </a:solidFill>
                </a:rPr>
                <a:t>ブランド関連情報</a:t>
              </a:r>
              <a:r>
                <a:rPr lang="ja-JP" altLang="en-US" sz="1400" dirty="0" smtClean="0"/>
                <a:t>も</a:t>
              </a:r>
              <a:endParaRPr lang="en-US" altLang="ja-JP" sz="1400" dirty="0" smtClean="0"/>
            </a:p>
            <a:p>
              <a:r>
                <a:rPr lang="ja-JP" altLang="en-US" sz="1400" dirty="0" smtClean="0"/>
                <a:t>含まれる</a:t>
              </a:r>
              <a:endParaRPr kumimoji="1" lang="ja-JP" altLang="en-US" sz="1400" dirty="0"/>
            </a:p>
          </p:txBody>
        </p:sp>
      </p:grpSp>
      <p:grpSp>
        <p:nvGrpSpPr>
          <p:cNvPr id="5" name="グループ化 80"/>
          <p:cNvGrpSpPr/>
          <p:nvPr/>
        </p:nvGrpSpPr>
        <p:grpSpPr>
          <a:xfrm>
            <a:off x="3049208" y="2348880"/>
            <a:ext cx="1306768" cy="1088831"/>
            <a:chOff x="2987824" y="2348880"/>
            <a:chExt cx="1306768" cy="1088831"/>
          </a:xfrm>
        </p:grpSpPr>
        <p:sp>
          <p:nvSpPr>
            <p:cNvPr id="163" name="テキスト ボックス 162"/>
            <p:cNvSpPr txBox="1"/>
            <p:nvPr/>
          </p:nvSpPr>
          <p:spPr>
            <a:xfrm>
              <a:off x="2987824" y="2852936"/>
              <a:ext cx="1306768" cy="584775"/>
            </a:xfrm>
            <a:prstGeom prst="rect">
              <a:avLst/>
            </a:prstGeom>
            <a:noFill/>
          </p:spPr>
          <p:txBody>
            <a:bodyPr wrap="none" rtlCol="0">
              <a:spAutoFit/>
            </a:bodyPr>
            <a:lstStyle/>
            <a:p>
              <a:pPr algn="ctr"/>
              <a:r>
                <a:rPr lang="ja-JP" altLang="en-US" sz="1400" b="1" dirty="0"/>
                <a:t>広告</a:t>
              </a:r>
              <a:r>
                <a:rPr lang="ja-JP" altLang="en-US" sz="1400" b="1" dirty="0" smtClean="0"/>
                <a:t>メッセージ</a:t>
              </a:r>
              <a:endParaRPr lang="en-US" altLang="ja-JP" sz="1400" b="1" dirty="0" smtClean="0"/>
            </a:p>
            <a:p>
              <a:pPr algn="ctr"/>
              <a:r>
                <a:rPr kumimoji="1" lang="ja-JP" altLang="en-US" b="1" dirty="0" smtClean="0"/>
                <a:t>正しく理解</a:t>
              </a:r>
              <a:endParaRPr kumimoji="1" lang="ja-JP" altLang="en-US" b="1" dirty="0"/>
            </a:p>
          </p:txBody>
        </p:sp>
        <p:sp>
          <p:nvSpPr>
            <p:cNvPr id="179" name="右矢印 178"/>
            <p:cNvSpPr/>
            <p:nvPr/>
          </p:nvSpPr>
          <p:spPr>
            <a:xfrm>
              <a:off x="3131840" y="2348880"/>
              <a:ext cx="978408" cy="288032"/>
            </a:xfrm>
            <a:prstGeom prst="rightArrow">
              <a:avLst/>
            </a:prstGeom>
            <a:solidFill>
              <a:srgbClr val="FFC000"/>
            </a:solidFill>
            <a:ln>
              <a:solidFill>
                <a:schemeClr val="accent6">
                  <a:lumMod val="40000"/>
                  <a:lumOff val="60000"/>
                </a:schemeClr>
              </a:solidFill>
            </a:ln>
            <a:effectLst>
              <a:outerShdw blurRad="50800" dist="38100" dir="8100000" algn="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210" name="テキスト ボックス 209"/>
            <p:cNvSpPr txBox="1"/>
            <p:nvPr/>
          </p:nvSpPr>
          <p:spPr>
            <a:xfrm>
              <a:off x="3347864" y="2564904"/>
              <a:ext cx="415498" cy="369332"/>
            </a:xfrm>
            <a:prstGeom prst="rect">
              <a:avLst/>
            </a:prstGeom>
            <a:noFill/>
          </p:spPr>
          <p:txBody>
            <a:bodyPr wrap="none" rtlCol="0">
              <a:spAutoFit/>
            </a:bodyPr>
            <a:lstStyle/>
            <a:p>
              <a:r>
                <a:rPr kumimoji="1" lang="ja-JP" altLang="en-US" dirty="0" smtClean="0"/>
                <a:t>②</a:t>
              </a:r>
              <a:endParaRPr kumimoji="1" lang="ja-JP" altLang="en-US" dirty="0"/>
            </a:p>
          </p:txBody>
        </p:sp>
      </p:grpSp>
      <p:grpSp>
        <p:nvGrpSpPr>
          <p:cNvPr id="6" name="グループ化 84"/>
          <p:cNvGrpSpPr/>
          <p:nvPr/>
        </p:nvGrpSpPr>
        <p:grpSpPr>
          <a:xfrm>
            <a:off x="5554276" y="4581128"/>
            <a:ext cx="2655029" cy="1586100"/>
            <a:chOff x="5554276" y="4723220"/>
            <a:chExt cx="2655029" cy="1586100"/>
          </a:xfrm>
        </p:grpSpPr>
        <p:sp>
          <p:nvSpPr>
            <p:cNvPr id="58" name="雲形吹き出し 10"/>
            <p:cNvSpPr/>
            <p:nvPr/>
          </p:nvSpPr>
          <p:spPr>
            <a:xfrm>
              <a:off x="5554276" y="4723220"/>
              <a:ext cx="2655029" cy="1586100"/>
            </a:xfrm>
            <a:prstGeom prst="cloudCallout">
              <a:avLst>
                <a:gd name="adj1" fmla="val -65995"/>
                <a:gd name="adj2" fmla="val 3367"/>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8575">
              <a:solidFill>
                <a:schemeClr val="accent6">
                  <a:lumMod val="7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0"/>
            <p:cNvGrpSpPr/>
            <p:nvPr/>
          </p:nvGrpSpPr>
          <p:grpSpPr>
            <a:xfrm>
              <a:off x="5770299" y="4915390"/>
              <a:ext cx="2382923" cy="1321922"/>
              <a:chOff x="5770299" y="4797152"/>
              <a:chExt cx="2382923" cy="1321922"/>
            </a:xfrm>
          </p:grpSpPr>
          <p:sp>
            <p:nvSpPr>
              <p:cNvPr id="66" name="円/楕円 65"/>
              <p:cNvSpPr/>
              <p:nvPr/>
            </p:nvSpPr>
            <p:spPr>
              <a:xfrm>
                <a:off x="6634396" y="5085184"/>
                <a:ext cx="713517" cy="611557"/>
              </a:xfrm>
              <a:prstGeom prst="ellipse">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角丸四角形 66"/>
              <p:cNvSpPr/>
              <p:nvPr/>
            </p:nvSpPr>
            <p:spPr>
              <a:xfrm>
                <a:off x="7426483" y="4941168"/>
                <a:ext cx="704628" cy="263766"/>
              </a:xfrm>
              <a:prstGeom prst="round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テキスト ボックス 67"/>
              <p:cNvSpPr txBox="1"/>
              <p:nvPr/>
            </p:nvSpPr>
            <p:spPr>
              <a:xfrm>
                <a:off x="7426484" y="4915389"/>
                <a:ext cx="726738" cy="313811"/>
              </a:xfrm>
              <a:prstGeom prst="rect">
                <a:avLst/>
              </a:prstGeom>
              <a:noFill/>
            </p:spPr>
            <p:txBody>
              <a:bodyPr wrap="none" rtlCol="0">
                <a:spAutoFit/>
              </a:bodyPr>
              <a:lstStyle/>
              <a:p>
                <a:r>
                  <a:rPr kumimoji="1" lang="ja-JP" altLang="en-US" sz="1400" dirty="0" smtClean="0"/>
                  <a:t>白い犬</a:t>
                </a:r>
                <a:endParaRPr kumimoji="1" lang="ja-JP" altLang="en-US" sz="1400" dirty="0"/>
              </a:p>
            </p:txBody>
          </p:sp>
          <p:sp>
            <p:nvSpPr>
              <p:cNvPr id="69" name="角丸四角形 68"/>
              <p:cNvSpPr/>
              <p:nvPr/>
            </p:nvSpPr>
            <p:spPr>
              <a:xfrm>
                <a:off x="5842307" y="4797152"/>
                <a:ext cx="866139" cy="316043"/>
              </a:xfrm>
              <a:prstGeom prst="round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テキスト ボックス 69"/>
              <p:cNvSpPr txBox="1"/>
              <p:nvPr/>
            </p:nvSpPr>
            <p:spPr>
              <a:xfrm>
                <a:off x="5770299" y="4797152"/>
                <a:ext cx="983650" cy="313811"/>
              </a:xfrm>
              <a:prstGeom prst="rect">
                <a:avLst/>
              </a:prstGeom>
              <a:noFill/>
            </p:spPr>
            <p:txBody>
              <a:bodyPr wrap="none" rtlCol="0">
                <a:spAutoFit/>
              </a:bodyPr>
              <a:lstStyle/>
              <a:p>
                <a:r>
                  <a:rPr kumimoji="1" lang="ja-JP" altLang="en-US" sz="1400" dirty="0" smtClean="0"/>
                  <a:t>おもしろい</a:t>
                </a:r>
                <a:endParaRPr kumimoji="1" lang="ja-JP" altLang="en-US" sz="1400" dirty="0"/>
              </a:p>
            </p:txBody>
          </p:sp>
          <p:sp>
            <p:nvSpPr>
              <p:cNvPr id="71" name="角丸四角形 70"/>
              <p:cNvSpPr/>
              <p:nvPr/>
            </p:nvSpPr>
            <p:spPr>
              <a:xfrm>
                <a:off x="6228184" y="5831042"/>
                <a:ext cx="1008112" cy="288032"/>
              </a:xfrm>
              <a:prstGeom prst="roundRect">
                <a:avLst/>
              </a:prstGeom>
              <a:solidFill>
                <a:schemeClr val="bg1"/>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p:nvSpPr>
            <p:spPr>
              <a:xfrm>
                <a:off x="6203581" y="5805263"/>
                <a:ext cx="1072730" cy="307777"/>
              </a:xfrm>
              <a:prstGeom prst="rect">
                <a:avLst/>
              </a:prstGeom>
              <a:noFill/>
            </p:spPr>
            <p:txBody>
              <a:bodyPr wrap="none" rtlCol="0">
                <a:spAutoFit/>
              </a:bodyPr>
              <a:lstStyle/>
              <a:p>
                <a:r>
                  <a:rPr lang="ja-JP" altLang="en-US" sz="1400" dirty="0"/>
                  <a:t>料金</a:t>
                </a:r>
                <a:r>
                  <a:rPr lang="ja-JP" altLang="en-US" sz="1400" dirty="0" smtClean="0"/>
                  <a:t>が</a:t>
                </a:r>
                <a:r>
                  <a:rPr lang="ja-JP" altLang="en-US" sz="1400" dirty="0"/>
                  <a:t>安い</a:t>
                </a:r>
                <a:endParaRPr kumimoji="1" lang="ja-JP" altLang="en-US" sz="1400" dirty="0"/>
              </a:p>
            </p:txBody>
          </p:sp>
          <p:cxnSp>
            <p:nvCxnSpPr>
              <p:cNvPr id="73" name="直線コネクタ 72"/>
              <p:cNvCxnSpPr>
                <a:stCxn id="70" idx="2"/>
                <a:endCxn id="66" idx="2"/>
              </p:cNvCxnSpPr>
              <p:nvPr/>
            </p:nvCxnSpPr>
            <p:spPr>
              <a:xfrm>
                <a:off x="6262124" y="5110963"/>
                <a:ext cx="372272" cy="280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a:stCxn id="67" idx="1"/>
                <a:endCxn id="66" idx="6"/>
              </p:cNvCxnSpPr>
              <p:nvPr/>
            </p:nvCxnSpPr>
            <p:spPr>
              <a:xfrm flipH="1">
                <a:off x="7347913" y="5073051"/>
                <a:ext cx="78570" cy="3179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a:stCxn id="71" idx="0"/>
                <a:endCxn id="66" idx="4"/>
              </p:cNvCxnSpPr>
              <p:nvPr/>
            </p:nvCxnSpPr>
            <p:spPr>
              <a:xfrm flipV="1">
                <a:off x="6732240" y="5696741"/>
                <a:ext cx="258915" cy="1343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1" name="Picture 6" descr="http://livedoor.blogimg.jp/hatima/imgs/e/8/e8d82b63.gif"/>
              <p:cNvPicPr>
                <a:picLocks noChangeAspect="1" noChangeArrowheads="1"/>
              </p:cNvPicPr>
              <p:nvPr/>
            </p:nvPicPr>
            <p:blipFill>
              <a:blip r:embed="rId3" cstate="print"/>
              <a:srcRect l="18306" t="7608" r="17012" b="7187"/>
              <a:stretch>
                <a:fillRect/>
              </a:stretch>
            </p:blipFill>
            <p:spPr bwMode="auto">
              <a:xfrm>
                <a:off x="6778412" y="5157192"/>
                <a:ext cx="432048" cy="456504"/>
              </a:xfrm>
              <a:prstGeom prst="rect">
                <a:avLst/>
              </a:prstGeom>
              <a:noFill/>
            </p:spPr>
          </p:pic>
        </p:grpSp>
      </p:grpSp>
      <p:pic>
        <p:nvPicPr>
          <p:cNvPr id="124" name="図 9" descr="illust2787.png"/>
          <p:cNvPicPr>
            <a:picLocks noChangeAspect="1"/>
          </p:cNvPicPr>
          <p:nvPr/>
        </p:nvPicPr>
        <p:blipFill>
          <a:blip r:embed="rId2" cstate="print"/>
          <a:stretch>
            <a:fillRect/>
          </a:stretch>
        </p:blipFill>
        <p:spPr>
          <a:xfrm>
            <a:off x="4618172" y="5373216"/>
            <a:ext cx="601900" cy="809104"/>
          </a:xfrm>
          <a:prstGeom prst="rect">
            <a:avLst/>
          </a:prstGeom>
        </p:spPr>
      </p:pic>
      <p:pic>
        <p:nvPicPr>
          <p:cNvPr id="135" name="Picture 2" descr="C:\Users\naotaka\AppData\Local\Microsoft\Windows\Temporary Internet Files\Content.IE5\VDXKVAVL\MC90022933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62588" y="5517232"/>
            <a:ext cx="601900" cy="83532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グループ化 83"/>
          <p:cNvGrpSpPr/>
          <p:nvPr/>
        </p:nvGrpSpPr>
        <p:grpSpPr>
          <a:xfrm>
            <a:off x="729740" y="5301208"/>
            <a:ext cx="2088232" cy="720080"/>
            <a:chOff x="729740" y="5517232"/>
            <a:chExt cx="2088232" cy="576064"/>
          </a:xfrm>
        </p:grpSpPr>
        <p:sp>
          <p:nvSpPr>
            <p:cNvPr id="176" name="円/楕円 175"/>
            <p:cNvSpPr/>
            <p:nvPr/>
          </p:nvSpPr>
          <p:spPr>
            <a:xfrm>
              <a:off x="729740" y="5517232"/>
              <a:ext cx="2088232" cy="576064"/>
            </a:xfrm>
            <a:prstGeom prst="ellipse">
              <a:avLst/>
            </a:prstGeom>
            <a:noFill/>
            <a:ln w="41275">
              <a:solidFill>
                <a:srgbClr val="50D450"/>
              </a:solid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5" name="テキスト ボックス 174"/>
            <p:cNvSpPr txBox="1"/>
            <p:nvPr/>
          </p:nvSpPr>
          <p:spPr>
            <a:xfrm>
              <a:off x="873756" y="5651956"/>
              <a:ext cx="1859805" cy="369332"/>
            </a:xfrm>
            <a:prstGeom prst="rect">
              <a:avLst/>
            </a:prstGeom>
            <a:noFill/>
          </p:spPr>
          <p:txBody>
            <a:bodyPr wrap="none" rtlCol="0">
              <a:spAutoFit/>
            </a:bodyPr>
            <a:lstStyle/>
            <a:p>
              <a:r>
                <a:rPr kumimoji="1" lang="ja-JP" altLang="en-US" dirty="0" smtClean="0"/>
                <a:t>ブランド関連情報</a:t>
              </a:r>
              <a:endParaRPr kumimoji="1" lang="ja-JP" altLang="en-US" dirty="0"/>
            </a:p>
          </p:txBody>
        </p:sp>
      </p:grpSp>
      <p:sp>
        <p:nvSpPr>
          <p:cNvPr id="180" name="ストライプ矢印 179"/>
          <p:cNvSpPr/>
          <p:nvPr/>
        </p:nvSpPr>
        <p:spPr>
          <a:xfrm rot="5400000">
            <a:off x="3368436" y="3768468"/>
            <a:ext cx="720080" cy="1481304"/>
          </a:xfrm>
          <a:prstGeom prst="stripedRightArrow">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a:solidFill>
              <a:srgbClr val="007A37"/>
            </a:solidFill>
          </a:ln>
          <a:effectLst>
            <a:outerShdw blurRad="50800" dist="38100" dir="8100000" algn="tr"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90" name="テキスト ボックス 189"/>
          <p:cNvSpPr txBox="1"/>
          <p:nvPr/>
        </p:nvSpPr>
        <p:spPr>
          <a:xfrm>
            <a:off x="6214993" y="1844824"/>
            <a:ext cx="2589170" cy="523220"/>
          </a:xfrm>
          <a:prstGeom prst="rect">
            <a:avLst/>
          </a:prstGeom>
          <a:noFill/>
        </p:spPr>
        <p:txBody>
          <a:bodyPr wrap="none" rtlCol="0">
            <a:spAutoFit/>
          </a:bodyPr>
          <a:lstStyle/>
          <a:p>
            <a:r>
              <a:rPr kumimoji="1" lang="ja-JP" altLang="en-US" sz="1400" dirty="0" smtClean="0"/>
              <a:t>①</a:t>
            </a:r>
            <a:r>
              <a:rPr kumimoji="1" lang="en-US" altLang="ja-JP" sz="1400" dirty="0" smtClean="0"/>
              <a:t>CM</a:t>
            </a:r>
            <a:r>
              <a:rPr kumimoji="1" lang="ja-JP" altLang="en-US" sz="1400" dirty="0" smtClean="0"/>
              <a:t>の物語と広告メッセージの</a:t>
            </a:r>
            <a:endParaRPr kumimoji="1" lang="en-US" altLang="ja-JP" sz="1400" dirty="0" smtClean="0"/>
          </a:p>
          <a:p>
            <a:r>
              <a:rPr lang="ja-JP" altLang="en-US" sz="1400" dirty="0" smtClean="0"/>
              <a:t>　 </a:t>
            </a:r>
            <a:r>
              <a:rPr kumimoji="1" lang="ja-JP" altLang="en-US" sz="1400" dirty="0" smtClean="0"/>
              <a:t>関連性が強い</a:t>
            </a:r>
            <a:endParaRPr kumimoji="1" lang="ja-JP" altLang="en-US" sz="1400" dirty="0"/>
          </a:p>
        </p:txBody>
      </p:sp>
      <p:cxnSp>
        <p:nvCxnSpPr>
          <p:cNvPr id="192" name="直線コネクタ 191"/>
          <p:cNvCxnSpPr/>
          <p:nvPr/>
        </p:nvCxnSpPr>
        <p:spPr>
          <a:xfrm>
            <a:off x="6156176" y="1700808"/>
            <a:ext cx="0" cy="2952328"/>
          </a:xfrm>
          <a:prstGeom prst="line">
            <a:avLst/>
          </a:prstGeom>
          <a:ln w="25400">
            <a:solidFill>
              <a:srgbClr val="398742"/>
            </a:solidFill>
            <a:prstDash val="dash"/>
          </a:ln>
        </p:spPr>
        <p:style>
          <a:lnRef idx="1">
            <a:schemeClr val="accent1"/>
          </a:lnRef>
          <a:fillRef idx="0">
            <a:schemeClr val="accent1"/>
          </a:fillRef>
          <a:effectRef idx="0">
            <a:schemeClr val="accent1"/>
          </a:effectRef>
          <a:fontRef idx="minor">
            <a:schemeClr val="tx1"/>
          </a:fontRef>
        </p:style>
      </p:cxnSp>
      <p:sp>
        <p:nvSpPr>
          <p:cNvPr id="193" name="テキスト ボックス 192"/>
          <p:cNvSpPr txBox="1"/>
          <p:nvPr/>
        </p:nvSpPr>
        <p:spPr>
          <a:xfrm>
            <a:off x="6228184" y="2708920"/>
            <a:ext cx="2656496" cy="307777"/>
          </a:xfrm>
          <a:prstGeom prst="rect">
            <a:avLst/>
          </a:prstGeom>
          <a:noFill/>
        </p:spPr>
        <p:txBody>
          <a:bodyPr wrap="none" rtlCol="0">
            <a:spAutoFit/>
          </a:bodyPr>
          <a:lstStyle/>
          <a:p>
            <a:r>
              <a:rPr lang="ja-JP" altLang="en-US" sz="1400" dirty="0" smtClean="0"/>
              <a:t>②</a:t>
            </a:r>
            <a:r>
              <a:rPr kumimoji="1" lang="ja-JP" altLang="en-US" sz="1400" dirty="0" smtClean="0"/>
              <a:t>広告メッセージを理解しやすい</a:t>
            </a:r>
            <a:endParaRPr kumimoji="1" lang="ja-JP" altLang="en-US" sz="1400" dirty="0"/>
          </a:p>
        </p:txBody>
      </p:sp>
      <p:sp>
        <p:nvSpPr>
          <p:cNvPr id="194" name="下矢印 193"/>
          <p:cNvSpPr/>
          <p:nvPr/>
        </p:nvSpPr>
        <p:spPr>
          <a:xfrm>
            <a:off x="7020272" y="2420888"/>
            <a:ext cx="484632" cy="216024"/>
          </a:xfrm>
          <a:prstGeom prst="downArrow">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a:solidFill>
              <a:srgbClr val="398742"/>
            </a:solidFill>
          </a:ln>
          <a:effectLst>
            <a:outerShdw blurRad="50800" dist="38100" dir="8100000" algn="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95" name="下矢印 194"/>
          <p:cNvSpPr/>
          <p:nvPr/>
        </p:nvSpPr>
        <p:spPr>
          <a:xfrm>
            <a:off x="7020272" y="3068960"/>
            <a:ext cx="484632" cy="216024"/>
          </a:xfrm>
          <a:prstGeom prst="downArrow">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a:solidFill>
              <a:srgbClr val="398742"/>
            </a:solidFill>
          </a:ln>
          <a:effectLst>
            <a:outerShdw blurRad="50800" dist="38100" dir="8100000" algn="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96" name="テキスト ボックス 195"/>
          <p:cNvSpPr txBox="1"/>
          <p:nvPr/>
        </p:nvSpPr>
        <p:spPr>
          <a:xfrm>
            <a:off x="6228184" y="3356992"/>
            <a:ext cx="2270173" cy="523220"/>
          </a:xfrm>
          <a:prstGeom prst="rect">
            <a:avLst/>
          </a:prstGeom>
          <a:noFill/>
        </p:spPr>
        <p:txBody>
          <a:bodyPr wrap="none" rtlCol="0">
            <a:spAutoFit/>
          </a:bodyPr>
          <a:lstStyle/>
          <a:p>
            <a:r>
              <a:rPr kumimoji="1" lang="ja-JP" altLang="en-US" sz="1400" dirty="0" smtClean="0"/>
              <a:t>③ブランド関連情報が</a:t>
            </a:r>
            <a:endParaRPr kumimoji="1" lang="en-US" altLang="ja-JP" sz="1400" dirty="0" smtClean="0"/>
          </a:p>
          <a:p>
            <a:r>
              <a:rPr kumimoji="1" lang="ja-JP" altLang="en-US" sz="1400" dirty="0" smtClean="0"/>
              <a:t>　　　　　　　正しく伝達される</a:t>
            </a:r>
            <a:endParaRPr kumimoji="1" lang="ja-JP" altLang="en-US" sz="1400" dirty="0"/>
          </a:p>
        </p:txBody>
      </p:sp>
      <p:sp>
        <p:nvSpPr>
          <p:cNvPr id="200" name="下矢印 199"/>
          <p:cNvSpPr/>
          <p:nvPr/>
        </p:nvSpPr>
        <p:spPr>
          <a:xfrm>
            <a:off x="7020272" y="3933056"/>
            <a:ext cx="484632" cy="216024"/>
          </a:xfrm>
          <a:prstGeom prst="downArrow">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a:solidFill>
              <a:srgbClr val="398742"/>
            </a:solidFill>
          </a:ln>
          <a:effectLst>
            <a:outerShdw blurRad="50800" dist="38100" dir="8100000" algn="tr" rotWithShape="0">
              <a:prstClr val="black">
                <a:alpha val="40000"/>
              </a:prstClr>
            </a:outerShdw>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208" name="テキスト ボックス 207"/>
          <p:cNvSpPr txBox="1"/>
          <p:nvPr/>
        </p:nvSpPr>
        <p:spPr>
          <a:xfrm>
            <a:off x="6300192" y="4221088"/>
            <a:ext cx="2593980" cy="369332"/>
          </a:xfrm>
          <a:prstGeom prst="rect">
            <a:avLst/>
          </a:prstGeom>
          <a:noFill/>
        </p:spPr>
        <p:txBody>
          <a:bodyPr wrap="none" rtlCol="0">
            <a:spAutoFit/>
          </a:bodyPr>
          <a:lstStyle/>
          <a:p>
            <a:r>
              <a:rPr kumimoji="1" lang="ja-JP" altLang="en-US" sz="1400" dirty="0" smtClean="0"/>
              <a:t>④</a:t>
            </a:r>
            <a:r>
              <a:rPr kumimoji="1" lang="ja-JP" altLang="en-US" dirty="0" smtClean="0">
                <a:solidFill>
                  <a:srgbClr val="FF0000"/>
                </a:solidFill>
              </a:rPr>
              <a:t>ブランドイメージの強化</a:t>
            </a:r>
            <a:endParaRPr kumimoji="1" lang="ja-JP" altLang="en-US" dirty="0">
              <a:solidFill>
                <a:srgbClr val="FF0000"/>
              </a:solidFill>
            </a:endParaRPr>
          </a:p>
        </p:txBody>
      </p:sp>
      <p:grpSp>
        <p:nvGrpSpPr>
          <p:cNvPr id="9" name="グループ化 89"/>
          <p:cNvGrpSpPr/>
          <p:nvPr/>
        </p:nvGrpSpPr>
        <p:grpSpPr>
          <a:xfrm>
            <a:off x="2860358" y="5013176"/>
            <a:ext cx="1541790" cy="1152128"/>
            <a:chOff x="2860358" y="5157192"/>
            <a:chExt cx="1541790" cy="1152128"/>
          </a:xfrm>
        </p:grpSpPr>
        <p:grpSp>
          <p:nvGrpSpPr>
            <p:cNvPr id="10" name="グループ化 90"/>
            <p:cNvGrpSpPr/>
            <p:nvPr/>
          </p:nvGrpSpPr>
          <p:grpSpPr>
            <a:xfrm>
              <a:off x="2961988" y="5445224"/>
              <a:ext cx="1440160" cy="864096"/>
              <a:chOff x="3616869" y="1988840"/>
              <a:chExt cx="1440160" cy="864096"/>
            </a:xfrm>
            <a:effectLst>
              <a:outerShdw blurRad="50800" dist="38100" dir="8100000" algn="tr" rotWithShape="0">
                <a:prstClr val="black">
                  <a:alpha val="40000"/>
                </a:prstClr>
              </a:outerShdw>
            </a:effectLst>
          </p:grpSpPr>
          <p:sp>
            <p:nvSpPr>
              <p:cNvPr id="168" name="右矢印 167"/>
              <p:cNvSpPr/>
              <p:nvPr/>
            </p:nvSpPr>
            <p:spPr>
              <a:xfrm>
                <a:off x="3616869" y="2060848"/>
                <a:ext cx="1440160" cy="216024"/>
              </a:xfrm>
              <a:prstGeom prst="rightArrow">
                <a:avLst/>
              </a:prstGeom>
              <a:solidFill>
                <a:srgbClr val="FFC000"/>
              </a:solidFill>
              <a:ln>
                <a:solidFill>
                  <a:schemeClr val="accent6">
                    <a:lumMod val="40000"/>
                    <a:lumOff val="60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69" name="右矢印 168"/>
              <p:cNvSpPr/>
              <p:nvPr/>
            </p:nvSpPr>
            <p:spPr>
              <a:xfrm>
                <a:off x="3616869" y="2564904"/>
                <a:ext cx="1440160" cy="216024"/>
              </a:xfrm>
              <a:prstGeom prst="rightArrow">
                <a:avLst/>
              </a:prstGeom>
              <a:solidFill>
                <a:srgbClr val="FFC000"/>
              </a:solidFill>
              <a:ln>
                <a:solidFill>
                  <a:schemeClr val="accent6">
                    <a:lumMod val="40000"/>
                    <a:lumOff val="60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70" name="角丸四角形 169"/>
              <p:cNvSpPr/>
              <p:nvPr/>
            </p:nvSpPr>
            <p:spPr>
              <a:xfrm>
                <a:off x="3891834" y="1988840"/>
                <a:ext cx="733147" cy="360040"/>
              </a:xfrm>
              <a:prstGeom prst="roundRect">
                <a:avLst/>
              </a:prstGeom>
              <a:solidFill>
                <a:schemeClr val="bg1"/>
              </a:solidFill>
              <a:ln>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71" name="テキスト ボックス 170"/>
              <p:cNvSpPr txBox="1"/>
              <p:nvPr/>
            </p:nvSpPr>
            <p:spPr>
              <a:xfrm>
                <a:off x="3891834" y="2041103"/>
                <a:ext cx="733147" cy="307777"/>
              </a:xfrm>
              <a:prstGeom prst="rect">
                <a:avLst/>
              </a:prstGeom>
              <a:noFill/>
            </p:spPr>
            <p:txBody>
              <a:bodyPr wrap="square" rtlCol="0">
                <a:spAutoFit/>
              </a:bodyPr>
              <a:lstStyle/>
              <a:p>
                <a:r>
                  <a:rPr kumimoji="1" lang="ja-JP" altLang="en-US" sz="1400" dirty="0" smtClean="0"/>
                  <a:t>明確化</a:t>
                </a:r>
                <a:endParaRPr kumimoji="1" lang="ja-JP" altLang="en-US" sz="1400" dirty="0"/>
              </a:p>
            </p:txBody>
          </p:sp>
          <p:sp>
            <p:nvSpPr>
              <p:cNvPr id="172" name="角丸四角形 171"/>
              <p:cNvSpPr/>
              <p:nvPr/>
            </p:nvSpPr>
            <p:spPr>
              <a:xfrm>
                <a:off x="3760885" y="2492896"/>
                <a:ext cx="969190" cy="360040"/>
              </a:xfrm>
              <a:prstGeom prst="roundRect">
                <a:avLst/>
              </a:prstGeom>
              <a:solidFill>
                <a:schemeClr val="bg1"/>
              </a:solidFill>
              <a:ln>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73" name="テキスト ボックス 172"/>
              <p:cNvSpPr txBox="1"/>
              <p:nvPr/>
            </p:nvSpPr>
            <p:spPr>
              <a:xfrm>
                <a:off x="3718210" y="2492896"/>
                <a:ext cx="1031051" cy="307777"/>
              </a:xfrm>
              <a:prstGeom prst="rect">
                <a:avLst/>
              </a:prstGeom>
              <a:noFill/>
            </p:spPr>
            <p:txBody>
              <a:bodyPr wrap="square" rtlCol="0">
                <a:spAutoFit/>
              </a:bodyPr>
              <a:lstStyle/>
              <a:p>
                <a:r>
                  <a:rPr kumimoji="1" lang="ja-JP" altLang="en-US" sz="1400" dirty="0" smtClean="0"/>
                  <a:t>正しい理解</a:t>
                </a:r>
                <a:endParaRPr kumimoji="1" lang="ja-JP" altLang="en-US" sz="1400" dirty="0"/>
              </a:p>
            </p:txBody>
          </p:sp>
        </p:grpSp>
        <p:sp>
          <p:nvSpPr>
            <p:cNvPr id="211" name="テキスト ボックス 210"/>
            <p:cNvSpPr txBox="1"/>
            <p:nvPr/>
          </p:nvSpPr>
          <p:spPr>
            <a:xfrm>
              <a:off x="2860358" y="5157192"/>
              <a:ext cx="415498" cy="369332"/>
            </a:xfrm>
            <a:prstGeom prst="rect">
              <a:avLst/>
            </a:prstGeom>
            <a:noFill/>
          </p:spPr>
          <p:txBody>
            <a:bodyPr wrap="none" rtlCol="0">
              <a:spAutoFit/>
            </a:bodyPr>
            <a:lstStyle/>
            <a:p>
              <a:r>
                <a:rPr kumimoji="1" lang="ja-JP" altLang="en-US" dirty="0" smtClean="0"/>
                <a:t>③</a:t>
              </a:r>
              <a:endParaRPr kumimoji="1" lang="ja-JP" altLang="en-US" dirty="0"/>
            </a:p>
          </p:txBody>
        </p:sp>
      </p:grpSp>
      <p:grpSp>
        <p:nvGrpSpPr>
          <p:cNvPr id="11" name="グループ化 85"/>
          <p:cNvGrpSpPr/>
          <p:nvPr/>
        </p:nvGrpSpPr>
        <p:grpSpPr>
          <a:xfrm>
            <a:off x="5436096" y="6125234"/>
            <a:ext cx="2965368" cy="400110"/>
            <a:chOff x="5436096" y="6341258"/>
            <a:chExt cx="2965368" cy="400110"/>
          </a:xfrm>
        </p:grpSpPr>
        <p:sp>
          <p:nvSpPr>
            <p:cNvPr id="143" name="テキスト ボックス 13"/>
            <p:cNvSpPr txBox="1"/>
            <p:nvPr/>
          </p:nvSpPr>
          <p:spPr>
            <a:xfrm>
              <a:off x="5724128" y="6341258"/>
              <a:ext cx="2677336" cy="400110"/>
            </a:xfrm>
            <a:prstGeom prst="rect">
              <a:avLst/>
            </a:prstGeom>
            <a:noFill/>
          </p:spPr>
          <p:txBody>
            <a:bodyPr wrap="none" rtlCol="0">
              <a:spAutoFit/>
            </a:bodyPr>
            <a:lstStyle/>
            <a:p>
              <a:r>
                <a:rPr kumimoji="1" lang="ja-JP" altLang="en-US" sz="2000" b="1" u="sng" dirty="0" smtClean="0">
                  <a:solidFill>
                    <a:srgbClr val="FF0000"/>
                  </a:solidFill>
                </a:rPr>
                <a:t>ブランドイメージが強化</a:t>
              </a:r>
              <a:endParaRPr kumimoji="1" lang="ja-JP" altLang="en-US" sz="2000" b="1" u="sng" dirty="0">
                <a:solidFill>
                  <a:srgbClr val="FF0000"/>
                </a:solidFill>
              </a:endParaRPr>
            </a:p>
          </p:txBody>
        </p:sp>
        <p:sp>
          <p:nvSpPr>
            <p:cNvPr id="212" name="テキスト ボックス 211"/>
            <p:cNvSpPr txBox="1"/>
            <p:nvPr/>
          </p:nvSpPr>
          <p:spPr>
            <a:xfrm>
              <a:off x="5436096" y="6372036"/>
              <a:ext cx="415498" cy="369332"/>
            </a:xfrm>
            <a:prstGeom prst="rect">
              <a:avLst/>
            </a:prstGeom>
            <a:noFill/>
          </p:spPr>
          <p:txBody>
            <a:bodyPr wrap="none" rtlCol="0">
              <a:spAutoFit/>
            </a:bodyPr>
            <a:lstStyle/>
            <a:p>
              <a:r>
                <a:rPr kumimoji="1" lang="ja-JP" altLang="en-US" dirty="0" smtClean="0"/>
                <a:t>④</a:t>
              </a:r>
              <a:endParaRPr kumimoji="1" lang="ja-JP" altLang="en-US" dirty="0"/>
            </a:p>
          </p:txBody>
        </p:sp>
      </p:grpSp>
      <p:sp>
        <p:nvSpPr>
          <p:cNvPr id="76" name="テキスト ボックス 75"/>
          <p:cNvSpPr txBox="1"/>
          <p:nvPr/>
        </p:nvSpPr>
        <p:spPr>
          <a:xfrm>
            <a:off x="6300192" y="1484784"/>
            <a:ext cx="1338828" cy="369332"/>
          </a:xfrm>
          <a:prstGeom prst="rect">
            <a:avLst/>
          </a:prstGeom>
          <a:noFill/>
        </p:spPr>
        <p:txBody>
          <a:bodyPr wrap="none" rtlCol="0">
            <a:spAutoFit/>
          </a:bodyPr>
          <a:lstStyle/>
          <a:p>
            <a:r>
              <a:rPr kumimoji="1" lang="en-US" altLang="ja-JP" dirty="0" smtClean="0"/>
              <a:t>〈</a:t>
            </a:r>
            <a:r>
              <a:rPr kumimoji="1" lang="ja-JP" altLang="en-US" dirty="0" smtClean="0"/>
              <a:t>図の解説</a:t>
            </a:r>
            <a:r>
              <a:rPr kumimoji="1" lang="en-US" altLang="ja-JP" dirty="0" smtClean="0"/>
              <a:t>〉</a:t>
            </a:r>
            <a:endParaRPr kumimoji="1" lang="ja-JP" altLang="en-US" dirty="0"/>
          </a:p>
        </p:txBody>
      </p:sp>
      <p:grpSp>
        <p:nvGrpSpPr>
          <p:cNvPr id="12" name="グループ化 79"/>
          <p:cNvGrpSpPr/>
          <p:nvPr/>
        </p:nvGrpSpPr>
        <p:grpSpPr>
          <a:xfrm>
            <a:off x="251520" y="1794302"/>
            <a:ext cx="2736304" cy="2138754"/>
            <a:chOff x="35496" y="1794302"/>
            <a:chExt cx="2736304" cy="2138754"/>
          </a:xfrm>
        </p:grpSpPr>
        <p:sp>
          <p:nvSpPr>
            <p:cNvPr id="164" name="角丸四角形 163"/>
            <p:cNvSpPr/>
            <p:nvPr/>
          </p:nvSpPr>
          <p:spPr>
            <a:xfrm>
              <a:off x="35496" y="1988840"/>
              <a:ext cx="2736304" cy="1944216"/>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381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0" name="円/楕円 129"/>
            <p:cNvSpPr/>
            <p:nvPr/>
          </p:nvSpPr>
          <p:spPr>
            <a:xfrm>
              <a:off x="1648722" y="2996952"/>
              <a:ext cx="1099148" cy="360040"/>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1" name="円/楕円 130"/>
            <p:cNvSpPr/>
            <p:nvPr/>
          </p:nvSpPr>
          <p:spPr>
            <a:xfrm>
              <a:off x="137394" y="2996952"/>
              <a:ext cx="1030451" cy="360040"/>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34" name="直線コネクタ 4"/>
            <p:cNvCxnSpPr/>
            <p:nvPr/>
          </p:nvCxnSpPr>
          <p:spPr>
            <a:xfrm>
              <a:off x="652134" y="3573016"/>
              <a:ext cx="15800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 name="グループ化 8"/>
            <p:cNvGrpSpPr/>
            <p:nvPr/>
          </p:nvGrpSpPr>
          <p:grpSpPr>
            <a:xfrm>
              <a:off x="171255" y="3007985"/>
              <a:ext cx="2568156" cy="759568"/>
              <a:chOff x="2987824" y="5589401"/>
              <a:chExt cx="2745851" cy="819458"/>
            </a:xfrm>
          </p:grpSpPr>
          <p:sp>
            <p:nvSpPr>
              <p:cNvPr id="158" name="テキスト ボックス 157"/>
              <p:cNvSpPr txBox="1"/>
              <p:nvPr/>
            </p:nvSpPr>
            <p:spPr>
              <a:xfrm>
                <a:off x="4567519" y="5589401"/>
                <a:ext cx="1166156" cy="298840"/>
              </a:xfrm>
              <a:prstGeom prst="rect">
                <a:avLst/>
              </a:prstGeom>
              <a:noFill/>
            </p:spPr>
            <p:txBody>
              <a:bodyPr wrap="none" rtlCol="0">
                <a:spAutoFit/>
              </a:bodyPr>
              <a:lstStyle/>
              <a:p>
                <a:pPr algn="ctr"/>
                <a:r>
                  <a:rPr kumimoji="1" lang="ja-JP" altLang="en-US" sz="1200" dirty="0" smtClean="0"/>
                  <a:t>広告メッセージ</a:t>
                </a:r>
                <a:endParaRPr kumimoji="1" lang="ja-JP" altLang="en-US" sz="1200" dirty="0"/>
              </a:p>
            </p:txBody>
          </p:sp>
          <p:sp>
            <p:nvSpPr>
              <p:cNvPr id="159" name="テキスト ボックス 158"/>
              <p:cNvSpPr txBox="1"/>
              <p:nvPr/>
            </p:nvSpPr>
            <p:spPr>
              <a:xfrm>
                <a:off x="2987824" y="5604916"/>
                <a:ext cx="992834" cy="332044"/>
              </a:xfrm>
              <a:prstGeom prst="rect">
                <a:avLst/>
              </a:prstGeom>
              <a:noFill/>
            </p:spPr>
            <p:txBody>
              <a:bodyPr wrap="none" rtlCol="0">
                <a:spAutoFit/>
              </a:bodyPr>
              <a:lstStyle/>
              <a:p>
                <a:r>
                  <a:rPr kumimoji="1" lang="en-US" altLang="ja-JP" sz="1400" dirty="0" smtClean="0"/>
                  <a:t>CM</a:t>
                </a:r>
                <a:r>
                  <a:rPr kumimoji="1" lang="ja-JP" altLang="en-US" sz="1400" dirty="0" smtClean="0"/>
                  <a:t>の物語</a:t>
                </a:r>
                <a:endParaRPr kumimoji="1" lang="ja-JP" altLang="en-US" sz="1400" dirty="0"/>
              </a:p>
            </p:txBody>
          </p:sp>
          <p:sp>
            <p:nvSpPr>
              <p:cNvPr id="160" name="正方形/長方形 159"/>
              <p:cNvSpPr/>
              <p:nvPr/>
            </p:nvSpPr>
            <p:spPr>
              <a:xfrm>
                <a:off x="3820413" y="6043611"/>
                <a:ext cx="1150563" cy="344421"/>
              </a:xfrm>
              <a:prstGeom prst="rect">
                <a:avLst/>
              </a:prstGeom>
              <a:solidFill>
                <a:schemeClr val="bg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61" name="テキスト ボックス 160"/>
              <p:cNvSpPr txBox="1"/>
              <p:nvPr/>
            </p:nvSpPr>
            <p:spPr>
              <a:xfrm>
                <a:off x="3766556" y="6043611"/>
                <a:ext cx="1356606" cy="365248"/>
              </a:xfrm>
              <a:prstGeom prst="rect">
                <a:avLst/>
              </a:prstGeom>
              <a:noFill/>
            </p:spPr>
            <p:txBody>
              <a:bodyPr wrap="square" rtlCol="0">
                <a:spAutoFit/>
              </a:bodyPr>
              <a:lstStyle/>
              <a:p>
                <a:r>
                  <a:rPr lang="ja-JP" altLang="en-US" sz="1600" b="1" dirty="0" smtClean="0">
                    <a:solidFill>
                      <a:srgbClr val="FF0000"/>
                    </a:solidFill>
                  </a:rPr>
                  <a:t>関連性</a:t>
                </a:r>
                <a:r>
                  <a:rPr lang="ja-JP" altLang="en-US" sz="1600" b="1" dirty="0">
                    <a:solidFill>
                      <a:srgbClr val="FF0000"/>
                    </a:solidFill>
                  </a:rPr>
                  <a:t>強い</a:t>
                </a:r>
                <a:endParaRPr kumimoji="1" lang="ja-JP" altLang="en-US" sz="1600" b="1" dirty="0">
                  <a:solidFill>
                    <a:srgbClr val="FF0000"/>
                  </a:solidFill>
                </a:endParaRPr>
              </a:p>
            </p:txBody>
          </p:sp>
        </p:grpSp>
        <p:grpSp>
          <p:nvGrpSpPr>
            <p:cNvPr id="14" name="グループ化 12"/>
            <p:cNvGrpSpPr/>
            <p:nvPr/>
          </p:nvGrpSpPr>
          <p:grpSpPr>
            <a:xfrm>
              <a:off x="789529" y="2172462"/>
              <a:ext cx="996587" cy="727098"/>
              <a:chOff x="683569" y="4856911"/>
              <a:chExt cx="1065542" cy="784427"/>
            </a:xfrm>
          </p:grpSpPr>
          <p:pic>
            <p:nvPicPr>
              <p:cNvPr id="146" name="Picture 2" descr="C:\Users\tatsuhiro\AppData\Local\Microsoft\Windows\Temporary Internet Files\Content.IE5\06M625B2\MC900186162[1].wmf"/>
              <p:cNvPicPr>
                <a:picLocks noChangeAspect="1" noChangeArrowheads="1"/>
              </p:cNvPicPr>
              <p:nvPr/>
            </p:nvPicPr>
            <p:blipFill>
              <a:blip r:embed="rId5" cstate="print"/>
              <a:srcRect/>
              <a:stretch>
                <a:fillRect/>
              </a:stretch>
            </p:blipFill>
            <p:spPr bwMode="auto">
              <a:xfrm>
                <a:off x="683569" y="4856911"/>
                <a:ext cx="1065542" cy="784427"/>
              </a:xfrm>
              <a:prstGeom prst="rect">
                <a:avLst/>
              </a:prstGeom>
              <a:noFill/>
            </p:spPr>
          </p:pic>
          <p:pic>
            <p:nvPicPr>
              <p:cNvPr id="147" name="Picture 2" descr="http://www.softbankmobile.co.jp/ja/design_set/data/news/press/2012/20120820_02/img/index_pic_01.jpg"/>
              <p:cNvPicPr>
                <a:picLocks noChangeAspect="1" noChangeArrowheads="1"/>
              </p:cNvPicPr>
              <p:nvPr/>
            </p:nvPicPr>
            <p:blipFill>
              <a:blip r:embed="rId6" cstate="print"/>
              <a:srcRect/>
              <a:stretch>
                <a:fillRect/>
              </a:stretch>
            </p:blipFill>
            <p:spPr bwMode="auto">
              <a:xfrm>
                <a:off x="794261" y="4891868"/>
                <a:ext cx="848077" cy="621485"/>
              </a:xfrm>
              <a:prstGeom prst="rect">
                <a:avLst/>
              </a:prstGeom>
              <a:ln>
                <a:noFill/>
              </a:ln>
              <a:effectLst>
                <a:outerShdw sx="1000" sy="1000" algn="tl" rotWithShape="0">
                  <a:srgbClr val="333333"/>
                </a:outerShdw>
              </a:effectLst>
            </p:spPr>
          </p:pic>
        </p:grpSp>
        <p:cxnSp>
          <p:nvCxnSpPr>
            <p:cNvPr id="144" name="直線矢印コネクタ 14"/>
            <p:cNvCxnSpPr/>
            <p:nvPr/>
          </p:nvCxnSpPr>
          <p:spPr>
            <a:xfrm flipV="1">
              <a:off x="2232160" y="3356992"/>
              <a:ext cx="0" cy="216024"/>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5" name="直線コネクタ 144"/>
            <p:cNvCxnSpPr>
              <a:stCxn id="131" idx="4"/>
            </p:cNvCxnSpPr>
            <p:nvPr/>
          </p:nvCxnSpPr>
          <p:spPr>
            <a:xfrm flipH="1">
              <a:off x="652134" y="3356992"/>
              <a:ext cx="485" cy="2160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 name="グループ化 78"/>
            <p:cNvGrpSpPr/>
            <p:nvPr/>
          </p:nvGrpSpPr>
          <p:grpSpPr>
            <a:xfrm>
              <a:off x="374277" y="1794302"/>
              <a:ext cx="1893467" cy="338554"/>
              <a:chOff x="734317" y="1700808"/>
              <a:chExt cx="1893467" cy="338554"/>
            </a:xfrm>
          </p:grpSpPr>
          <p:sp>
            <p:nvSpPr>
              <p:cNvPr id="78" name="正方形/長方形 77"/>
              <p:cNvSpPr/>
              <p:nvPr/>
            </p:nvSpPr>
            <p:spPr>
              <a:xfrm>
                <a:off x="755576" y="1700808"/>
                <a:ext cx="1872208" cy="338554"/>
              </a:xfrm>
              <a:prstGeom prst="rect">
                <a:avLst/>
              </a:prstGeom>
              <a:solidFill>
                <a:schemeClr val="bg1"/>
              </a:solidFill>
              <a:ln w="12700">
                <a:solidFill>
                  <a:schemeClr val="accent6">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77" name="テキスト ボックス 76"/>
              <p:cNvSpPr txBox="1"/>
              <p:nvPr/>
            </p:nvSpPr>
            <p:spPr>
              <a:xfrm>
                <a:off x="734317" y="1700808"/>
                <a:ext cx="1893467" cy="338554"/>
              </a:xfrm>
              <a:prstGeom prst="rect">
                <a:avLst/>
              </a:prstGeom>
              <a:noFill/>
            </p:spPr>
            <p:txBody>
              <a:bodyPr wrap="none" rtlCol="0">
                <a:spAutoFit/>
              </a:bodyPr>
              <a:lstStyle/>
              <a:p>
                <a:r>
                  <a:rPr kumimoji="1" lang="ja-JP" altLang="en-US" sz="1600" dirty="0" smtClean="0"/>
                  <a:t>①関連性の強い</a:t>
                </a:r>
                <a:r>
                  <a:rPr kumimoji="1" lang="en-US" altLang="ja-JP" sz="1600" dirty="0" smtClean="0"/>
                  <a:t>CM</a:t>
                </a:r>
              </a:p>
            </p:txBody>
          </p:sp>
        </p:grpSp>
      </p:grpSp>
      <p:grpSp>
        <p:nvGrpSpPr>
          <p:cNvPr id="16" name="グループ化 92"/>
          <p:cNvGrpSpPr/>
          <p:nvPr/>
        </p:nvGrpSpPr>
        <p:grpSpPr>
          <a:xfrm>
            <a:off x="4572000" y="4797152"/>
            <a:ext cx="792088" cy="441340"/>
            <a:chOff x="4572000" y="4941168"/>
            <a:chExt cx="792088" cy="441340"/>
          </a:xfrm>
        </p:grpSpPr>
        <p:sp>
          <p:nvSpPr>
            <p:cNvPr id="92" name="円/楕円 91"/>
            <p:cNvSpPr/>
            <p:nvPr/>
          </p:nvSpPr>
          <p:spPr>
            <a:xfrm>
              <a:off x="4572000" y="4941168"/>
              <a:ext cx="792088" cy="432048"/>
            </a:xfrm>
            <a:prstGeom prst="ellipse">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12700">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91" name="テキスト ボックス 90"/>
            <p:cNvSpPr txBox="1"/>
            <p:nvPr/>
          </p:nvSpPr>
          <p:spPr>
            <a:xfrm>
              <a:off x="4644008" y="5013176"/>
              <a:ext cx="646331" cy="369332"/>
            </a:xfrm>
            <a:prstGeom prst="rect">
              <a:avLst/>
            </a:prstGeom>
            <a:noFill/>
          </p:spPr>
          <p:txBody>
            <a:bodyPr wrap="none" rtlCol="0">
              <a:spAutoFit/>
            </a:bodyPr>
            <a:lstStyle/>
            <a:p>
              <a:r>
                <a:rPr kumimoji="1" lang="ja-JP" altLang="en-US" dirty="0" smtClean="0"/>
                <a:t>理解</a:t>
              </a:r>
              <a:endParaRPr kumimoji="1" lang="ja-JP" altLang="en-US" dirty="0"/>
            </a:p>
          </p:txBody>
        </p:sp>
      </p:grpSp>
      <p:sp>
        <p:nvSpPr>
          <p:cNvPr id="79" name="フッター プレースホルダ 78"/>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81" name="スライド番号プレースホルダ 80"/>
          <p:cNvSpPr>
            <a:spLocks noGrp="1"/>
          </p:cNvSpPr>
          <p:nvPr>
            <p:ph type="sldNum" sz="quarter" idx="12"/>
          </p:nvPr>
        </p:nvSpPr>
        <p:spPr/>
        <p:txBody>
          <a:bodyPr/>
          <a:lstStyle/>
          <a:p>
            <a:fld id="{D226E75D-3391-4F44-A92D-2E9426CF7179}" type="slidenum">
              <a:rPr kumimoji="1" lang="ja-JP" altLang="en-US" smtClean="0"/>
              <a:pPr/>
              <a:t>25</a:t>
            </a:fld>
            <a:endParaRPr kumimoji="1" lang="ja-JP" alt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90"/>
                                        </p:tgtEl>
                                        <p:attrNameLst>
                                          <p:attrName>style.visibility</p:attrName>
                                        </p:attrNameLst>
                                      </p:cBhvr>
                                      <p:to>
                                        <p:strVal val="visible"/>
                                      </p:to>
                                    </p:set>
                                    <p:animEffect transition="in" filter="fade">
                                      <p:cBhvr>
                                        <p:cTn id="11" dur="1000"/>
                                        <p:tgtEl>
                                          <p:spTgt spid="19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94"/>
                                        </p:tgtEl>
                                        <p:attrNameLst>
                                          <p:attrName>style.visibility</p:attrName>
                                        </p:attrNameLst>
                                      </p:cBhvr>
                                      <p:to>
                                        <p:strVal val="visible"/>
                                      </p:to>
                                    </p:set>
                                    <p:animEffect transition="in" filter="fade">
                                      <p:cBhvr>
                                        <p:cTn id="23" dur="500"/>
                                        <p:tgtEl>
                                          <p:spTgt spid="19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3"/>
                                        </p:tgtEl>
                                        <p:attrNameLst>
                                          <p:attrName>style.visibility</p:attrName>
                                        </p:attrNameLst>
                                      </p:cBhvr>
                                      <p:to>
                                        <p:strVal val="visible"/>
                                      </p:to>
                                    </p:set>
                                    <p:animEffect transition="in" filter="fade">
                                      <p:cBhvr>
                                        <p:cTn id="26" dur="1000"/>
                                        <p:tgtEl>
                                          <p:spTgt spid="19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80"/>
                                        </p:tgtEl>
                                        <p:attrNameLst>
                                          <p:attrName>style.visibility</p:attrName>
                                        </p:attrNameLst>
                                      </p:cBhvr>
                                      <p:to>
                                        <p:strVal val="visible"/>
                                      </p:to>
                                    </p:set>
                                    <p:animEffect transition="in" filter="fade">
                                      <p:cBhvr>
                                        <p:cTn id="36" dur="1000"/>
                                        <p:tgtEl>
                                          <p:spTgt spid="180"/>
                                        </p:tgtEl>
                                      </p:cBhvr>
                                    </p:animEffect>
                                  </p:childTnLst>
                                </p:cTn>
                              </p:par>
                            </p:childTnLst>
                          </p:cTn>
                        </p:par>
                        <p:par>
                          <p:cTn id="37" fill="hold">
                            <p:stCondLst>
                              <p:cond delay="1000"/>
                            </p:stCondLst>
                            <p:childTnLst>
                              <p:par>
                                <p:cTn id="38" presetID="10" presetClass="entr" presetSubtype="0"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childTnLst>
                                </p:cTn>
                              </p:par>
                              <p:par>
                                <p:cTn id="41" presetID="10" presetClass="entr" presetSubtype="0" fill="hold" nodeType="withEffect">
                                  <p:stCondLst>
                                    <p:cond delay="0"/>
                                  </p:stCondLst>
                                  <p:childTnLst>
                                    <p:set>
                                      <p:cBhvr>
                                        <p:cTn id="42" dur="1" fill="hold">
                                          <p:stCondLst>
                                            <p:cond delay="0"/>
                                          </p:stCondLst>
                                        </p:cTn>
                                        <p:tgtEl>
                                          <p:spTgt spid="124"/>
                                        </p:tgtEl>
                                        <p:attrNameLst>
                                          <p:attrName>style.visibility</p:attrName>
                                        </p:attrNameLst>
                                      </p:cBhvr>
                                      <p:to>
                                        <p:strVal val="visible"/>
                                      </p:to>
                                    </p:set>
                                    <p:animEffect transition="in" filter="fade">
                                      <p:cBhvr>
                                        <p:cTn id="43" dur="1000"/>
                                        <p:tgtEl>
                                          <p:spTgt spid="124"/>
                                        </p:tgtEl>
                                      </p:cBhvr>
                                    </p:animEffect>
                                  </p:childTnLst>
                                </p:cTn>
                              </p:par>
                            </p:childTnLst>
                          </p:cTn>
                        </p:par>
                        <p:par>
                          <p:cTn id="44" fill="hold">
                            <p:stCondLst>
                              <p:cond delay="2000"/>
                            </p:stCondLst>
                            <p:childTnLst>
                              <p:par>
                                <p:cTn id="45" presetID="10"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2000"/>
                                        <p:tgtEl>
                                          <p:spTgt spid="9"/>
                                        </p:tgtEl>
                                      </p:cBhvr>
                                    </p:animEffect>
                                  </p:childTnLst>
                                </p:cTn>
                              </p:par>
                            </p:childTnLst>
                          </p:cTn>
                        </p:par>
                        <p:par>
                          <p:cTn id="53" fill="hold">
                            <p:stCondLst>
                              <p:cond delay="2000"/>
                            </p:stCondLst>
                            <p:childTnLst>
                              <p:par>
                                <p:cTn id="54" presetID="10" presetClass="entr" presetSubtype="0" fill="hold" grpId="0" nodeType="afterEffect">
                                  <p:stCondLst>
                                    <p:cond delay="0"/>
                                  </p:stCondLst>
                                  <p:childTnLst>
                                    <p:set>
                                      <p:cBhvr>
                                        <p:cTn id="55" dur="1" fill="hold">
                                          <p:stCondLst>
                                            <p:cond delay="0"/>
                                          </p:stCondLst>
                                        </p:cTn>
                                        <p:tgtEl>
                                          <p:spTgt spid="195"/>
                                        </p:tgtEl>
                                        <p:attrNameLst>
                                          <p:attrName>style.visibility</p:attrName>
                                        </p:attrNameLst>
                                      </p:cBhvr>
                                      <p:to>
                                        <p:strVal val="visible"/>
                                      </p:to>
                                    </p:set>
                                    <p:animEffect transition="in" filter="fade">
                                      <p:cBhvr>
                                        <p:cTn id="56" dur="500"/>
                                        <p:tgtEl>
                                          <p:spTgt spid="19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96"/>
                                        </p:tgtEl>
                                        <p:attrNameLst>
                                          <p:attrName>style.visibility</p:attrName>
                                        </p:attrNameLst>
                                      </p:cBhvr>
                                      <p:to>
                                        <p:strVal val="visible"/>
                                      </p:to>
                                    </p:set>
                                    <p:animEffect transition="in" filter="fade">
                                      <p:cBhvr>
                                        <p:cTn id="59" dur="1000"/>
                                        <p:tgtEl>
                                          <p:spTgt spid="19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fade">
                                      <p:cBhvr>
                                        <p:cTn id="64" dur="1000"/>
                                        <p:tgtEl>
                                          <p:spTgt spid="6"/>
                                        </p:tgtEl>
                                      </p:cBhvr>
                                    </p:animEffect>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00"/>
                                        </p:tgtEl>
                                        <p:attrNameLst>
                                          <p:attrName>style.visibility</p:attrName>
                                        </p:attrNameLst>
                                      </p:cBhvr>
                                      <p:to>
                                        <p:strVal val="visible"/>
                                      </p:to>
                                    </p:set>
                                    <p:animEffect transition="in" filter="fade">
                                      <p:cBhvr>
                                        <p:cTn id="71" dur="500"/>
                                        <p:tgtEl>
                                          <p:spTgt spid="20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08"/>
                                        </p:tgtEl>
                                        <p:attrNameLst>
                                          <p:attrName>style.visibility</p:attrName>
                                        </p:attrNameLst>
                                      </p:cBhvr>
                                      <p:to>
                                        <p:strVal val="visible"/>
                                      </p:to>
                                    </p:set>
                                    <p:animEffect transition="in" filter="fade">
                                      <p:cBhvr>
                                        <p:cTn id="74" dur="1000"/>
                                        <p:tgtEl>
                                          <p:spTgt spid="208"/>
                                        </p:tgtEl>
                                      </p:cBhvr>
                                    </p:animEffect>
                                  </p:childTnLst>
                                </p:cTn>
                              </p:par>
                            </p:childTnLst>
                          </p:cTn>
                        </p:par>
                        <p:par>
                          <p:cTn id="75" fill="hold">
                            <p:stCondLst>
                              <p:cond delay="2000"/>
                            </p:stCondLst>
                            <p:childTnLst>
                              <p:par>
                                <p:cTn id="76" presetID="10" presetClass="entr" presetSubtype="0" fill="hold" nodeType="afterEffect">
                                  <p:stCondLst>
                                    <p:cond delay="0"/>
                                  </p:stCondLst>
                                  <p:childTnLst>
                                    <p:set>
                                      <p:cBhvr>
                                        <p:cTn id="77" dur="1" fill="hold">
                                          <p:stCondLst>
                                            <p:cond delay="0"/>
                                          </p:stCondLst>
                                        </p:cTn>
                                        <p:tgtEl>
                                          <p:spTgt spid="135"/>
                                        </p:tgtEl>
                                        <p:attrNameLst>
                                          <p:attrName>style.visibility</p:attrName>
                                        </p:attrNameLst>
                                      </p:cBhvr>
                                      <p:to>
                                        <p:strVal val="visible"/>
                                      </p:to>
                                    </p:set>
                                    <p:animEffect transition="in" filter="fade">
                                      <p:cBhvr>
                                        <p:cTn id="78"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 grpId="0" animBg="1"/>
      <p:bldP spid="190" grpId="0"/>
      <p:bldP spid="193" grpId="0"/>
      <p:bldP spid="194" grpId="0" animBg="1"/>
      <p:bldP spid="195" grpId="0" animBg="1"/>
      <p:bldP spid="196" grpId="0"/>
      <p:bldP spid="200" grpId="0" animBg="1"/>
      <p:bldP spid="20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a:t>
            </a:r>
            <a:endParaRPr kumimoji="1" lang="ja-JP" altLang="en-US" dirty="0"/>
          </a:p>
        </p:txBody>
      </p:sp>
      <p:grpSp>
        <p:nvGrpSpPr>
          <p:cNvPr id="3" name="グループ化 7"/>
          <p:cNvGrpSpPr/>
          <p:nvPr/>
        </p:nvGrpSpPr>
        <p:grpSpPr>
          <a:xfrm>
            <a:off x="179512" y="1988840"/>
            <a:ext cx="9505056" cy="3888432"/>
            <a:chOff x="179512" y="1988840"/>
            <a:chExt cx="9505056" cy="3888432"/>
          </a:xfrm>
        </p:grpSpPr>
        <p:sp>
          <p:nvSpPr>
            <p:cNvPr id="6" name="角丸四角形 5"/>
            <p:cNvSpPr/>
            <p:nvPr/>
          </p:nvSpPr>
          <p:spPr>
            <a:xfrm>
              <a:off x="179512" y="1988840"/>
              <a:ext cx="8784976" cy="3888432"/>
            </a:xfrm>
            <a:prstGeom prst="roundRect">
              <a:avLst/>
            </a:prstGeom>
            <a:solidFill>
              <a:schemeClr val="accent6">
                <a:lumMod val="20000"/>
                <a:lumOff val="80000"/>
              </a:schemeClr>
            </a:solidFill>
            <a:ln w="50800" cmpd="sng">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a:solidFill>
                  <a:prstClr val="white"/>
                </a:solidFill>
              </a:endParaRPr>
            </a:p>
          </p:txBody>
        </p:sp>
        <p:sp>
          <p:nvSpPr>
            <p:cNvPr id="5" name="テキスト ボックス 4"/>
            <p:cNvSpPr txBox="1"/>
            <p:nvPr/>
          </p:nvSpPr>
          <p:spPr>
            <a:xfrm>
              <a:off x="179512" y="2317229"/>
              <a:ext cx="9505056" cy="3231654"/>
            </a:xfrm>
            <a:prstGeom prst="rect">
              <a:avLst/>
            </a:prstGeom>
            <a:noFill/>
          </p:spPr>
          <p:txBody>
            <a:bodyPr wrap="square" rtlCol="0">
              <a:spAutoFit/>
            </a:bodyPr>
            <a:lstStyle/>
            <a:p>
              <a:r>
                <a:rPr lang="ja-JP" altLang="ja-JP" sz="5100" dirty="0">
                  <a:latin typeface="HGS創英角ｺﾞｼｯｸUB" pitchFamily="50" charset="-128"/>
                  <a:ea typeface="HGS創英角ｺﾞｼｯｸUB" pitchFamily="50" charset="-128"/>
                </a:rPr>
                <a:t>広告メッセージ</a:t>
              </a:r>
              <a:r>
                <a:rPr lang="ja-JP" altLang="ja-JP" sz="5100" dirty="0" smtClean="0">
                  <a:latin typeface="HGS創英角ｺﾞｼｯｸUB" pitchFamily="50" charset="-128"/>
                  <a:ea typeface="HGS創英角ｺﾞｼｯｸUB" pitchFamily="50" charset="-128"/>
                </a:rPr>
                <a:t>と</a:t>
              </a:r>
              <a:r>
                <a:rPr lang="en-US" altLang="ja-JP" sz="5100" dirty="0" smtClean="0">
                  <a:latin typeface="HGS創英角ｺﾞｼｯｸUB" pitchFamily="50" charset="-128"/>
                  <a:ea typeface="HGS創英角ｺﾞｼｯｸUB" pitchFamily="50" charset="-128"/>
                </a:rPr>
                <a:t>CM</a:t>
              </a:r>
              <a:r>
                <a:rPr lang="ja-JP" altLang="ja-JP" sz="5100" dirty="0">
                  <a:latin typeface="HGS創英角ｺﾞｼｯｸUB" pitchFamily="50" charset="-128"/>
                  <a:ea typeface="HGS創英角ｺﾞｼｯｸUB" pitchFamily="50" charset="-128"/>
                </a:rPr>
                <a:t>の物語</a:t>
              </a:r>
              <a:r>
                <a:rPr lang="ja-JP" altLang="ja-JP" sz="5100" dirty="0" smtClean="0">
                  <a:latin typeface="HGS創英角ｺﾞｼｯｸUB" pitchFamily="50" charset="-128"/>
                  <a:ea typeface="HGS創英角ｺﾞｼｯｸUB" pitchFamily="50" charset="-128"/>
                </a:rPr>
                <a:t>の</a:t>
              </a:r>
              <a:endParaRPr lang="en-US" altLang="ja-JP" sz="5100" dirty="0" smtClean="0">
                <a:latin typeface="HGS創英角ｺﾞｼｯｸUB" pitchFamily="50" charset="-128"/>
                <a:ea typeface="HGS創英角ｺﾞｼｯｸUB" pitchFamily="50" charset="-128"/>
              </a:endParaRPr>
            </a:p>
            <a:p>
              <a:r>
                <a:rPr lang="ja-JP" altLang="ja-JP" sz="5100" dirty="0" smtClean="0">
                  <a:latin typeface="HGS創英角ｺﾞｼｯｸUB" pitchFamily="50" charset="-128"/>
                  <a:ea typeface="HGS創英角ｺﾞｼｯｸUB" pitchFamily="50" charset="-128"/>
                </a:rPr>
                <a:t>関連</a:t>
              </a:r>
              <a:r>
                <a:rPr lang="ja-JP" altLang="en-US" sz="5100" dirty="0" smtClean="0">
                  <a:latin typeface="HGS創英角ｺﾞｼｯｸUB" pitchFamily="50" charset="-128"/>
                  <a:ea typeface="HGS創英角ｺﾞｼｯｸUB" pitchFamily="50" charset="-128"/>
                </a:rPr>
                <a:t>性</a:t>
              </a:r>
              <a:r>
                <a:rPr lang="ja-JP" altLang="ja-JP" sz="5100" dirty="0" smtClean="0">
                  <a:latin typeface="HGS創英角ｺﾞｼｯｸUB" pitchFamily="50" charset="-128"/>
                  <a:ea typeface="HGS創英角ｺﾞｼｯｸUB" pitchFamily="50" charset="-128"/>
                </a:rPr>
                <a:t>が</a:t>
              </a:r>
              <a:r>
                <a:rPr lang="ja-JP" altLang="ja-JP" sz="5100" dirty="0">
                  <a:latin typeface="HGS創英角ｺﾞｼｯｸUB" pitchFamily="50" charset="-128"/>
                  <a:ea typeface="HGS創英角ｺﾞｼｯｸUB" pitchFamily="50" charset="-128"/>
                </a:rPr>
                <a:t>強い</a:t>
              </a:r>
              <a:r>
                <a:rPr lang="en-US" altLang="ja-JP" sz="5100" dirty="0">
                  <a:latin typeface="HGS創英角ｺﾞｼｯｸUB" pitchFamily="50" charset="-128"/>
                  <a:ea typeface="HGS創英角ｺﾞｼｯｸUB" pitchFamily="50" charset="-128"/>
                </a:rPr>
                <a:t>CM</a:t>
              </a:r>
              <a:r>
                <a:rPr lang="ja-JP" altLang="ja-JP" sz="5100" dirty="0" smtClean="0">
                  <a:latin typeface="HGS創英角ｺﾞｼｯｸUB" pitchFamily="50" charset="-128"/>
                  <a:ea typeface="HGS創英角ｺﾞｼｯｸUB" pitchFamily="50" charset="-128"/>
                </a:rPr>
                <a:t>は</a:t>
              </a:r>
              <a:endParaRPr lang="en-US" altLang="ja-JP" sz="5100" dirty="0" smtClean="0">
                <a:latin typeface="HGS創英角ｺﾞｼｯｸUB" pitchFamily="50" charset="-128"/>
                <a:ea typeface="HGS創英角ｺﾞｼｯｸUB" pitchFamily="50" charset="-128"/>
              </a:endParaRPr>
            </a:p>
            <a:p>
              <a:r>
                <a:rPr lang="ja-JP" altLang="ja-JP" sz="5100" dirty="0" smtClean="0">
                  <a:latin typeface="HGS創英角ｺﾞｼｯｸUB" pitchFamily="50" charset="-128"/>
                  <a:ea typeface="HGS創英角ｺﾞｼｯｸUB" pitchFamily="50" charset="-128"/>
                </a:rPr>
                <a:t>関連性</a:t>
              </a:r>
              <a:r>
                <a:rPr lang="ja-JP" altLang="ja-JP" sz="5100" dirty="0">
                  <a:latin typeface="HGS創英角ｺﾞｼｯｸUB" pitchFamily="50" charset="-128"/>
                  <a:ea typeface="HGS創英角ｺﾞｼｯｸUB" pitchFamily="50" charset="-128"/>
                </a:rPr>
                <a:t>が弱い</a:t>
              </a:r>
              <a:r>
                <a:rPr lang="en-US" altLang="ja-JP" sz="5100" dirty="0">
                  <a:latin typeface="HGS創英角ｺﾞｼｯｸUB" pitchFamily="50" charset="-128"/>
                  <a:ea typeface="HGS創英角ｺﾞｼｯｸUB" pitchFamily="50" charset="-128"/>
                </a:rPr>
                <a:t>CM</a:t>
              </a:r>
              <a:r>
                <a:rPr lang="ja-JP" altLang="ja-JP" sz="5100" dirty="0">
                  <a:latin typeface="HGS創英角ｺﾞｼｯｸUB" pitchFamily="50" charset="-128"/>
                  <a:ea typeface="HGS創英角ｺﾞｼｯｸUB" pitchFamily="50" charset="-128"/>
                </a:rPr>
                <a:t>よりも</a:t>
              </a:r>
              <a:r>
                <a:rPr lang="ja-JP" altLang="ja-JP" sz="5100" dirty="0" smtClean="0">
                  <a:latin typeface="HGS創英角ｺﾞｼｯｸUB" pitchFamily="50" charset="-128"/>
                  <a:ea typeface="HGS創英角ｺﾞｼｯｸUB" pitchFamily="50" charset="-128"/>
                </a:rPr>
                <a:t>、</a:t>
              </a:r>
              <a:endParaRPr lang="en-US" altLang="ja-JP" sz="5100" dirty="0" smtClean="0">
                <a:latin typeface="HGS創英角ｺﾞｼｯｸUB" pitchFamily="50" charset="-128"/>
                <a:ea typeface="HGS創英角ｺﾞｼｯｸUB" pitchFamily="50" charset="-128"/>
              </a:endParaRPr>
            </a:p>
            <a:p>
              <a:r>
                <a:rPr lang="ja-JP" altLang="ja-JP" sz="5100" dirty="0" smtClean="0">
                  <a:latin typeface="HGS創英角ｺﾞｼｯｸUB" pitchFamily="50" charset="-128"/>
                  <a:ea typeface="HGS創英角ｺﾞｼｯｸUB" pitchFamily="50" charset="-128"/>
                </a:rPr>
                <a:t>ブランド</a:t>
              </a:r>
              <a:r>
                <a:rPr lang="ja-JP" altLang="en-US" sz="5100" dirty="0" smtClean="0">
                  <a:latin typeface="HGS創英角ｺﾞｼｯｸUB" pitchFamily="50" charset="-128"/>
                  <a:ea typeface="HGS創英角ｺﾞｼｯｸUB" pitchFamily="50" charset="-128"/>
                </a:rPr>
                <a:t>イメージ</a:t>
              </a:r>
              <a:r>
                <a:rPr lang="ja-JP" altLang="ja-JP" sz="5100" dirty="0" smtClean="0">
                  <a:latin typeface="HGS創英角ｺﾞｼｯｸUB" pitchFamily="50" charset="-128"/>
                  <a:ea typeface="HGS創英角ｺﾞｼｯｸUB" pitchFamily="50" charset="-128"/>
                </a:rPr>
                <a:t>を</a:t>
              </a:r>
              <a:r>
                <a:rPr lang="ja-JP" altLang="en-US" sz="5100" dirty="0">
                  <a:latin typeface="HGS創英角ｺﾞｼｯｸUB" pitchFamily="50" charset="-128"/>
                  <a:ea typeface="HGS創英角ｺﾞｼｯｸUB" pitchFamily="50" charset="-128"/>
                </a:rPr>
                <a:t>強化する</a:t>
              </a:r>
              <a:endParaRPr lang="ja-JP" altLang="en-US" sz="5100" dirty="0">
                <a:solidFill>
                  <a:srgbClr val="0D1A1D"/>
                </a:solidFill>
                <a:latin typeface="HGS創英角ｺﾞｼｯｸUB" pitchFamily="50" charset="-128"/>
                <a:ea typeface="HGS創英角ｺﾞｼｯｸUB" pitchFamily="50" charset="-128"/>
              </a:endParaRPr>
            </a:p>
          </p:txBody>
        </p:sp>
      </p:grpSp>
      <p:sp>
        <p:nvSpPr>
          <p:cNvPr id="8" name="フッター プレースホルダ 7"/>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9" name="スライド番号プレースホルダ 8"/>
          <p:cNvSpPr>
            <a:spLocks noGrp="1"/>
          </p:cNvSpPr>
          <p:nvPr>
            <p:ph type="sldNum" sz="quarter" idx="12"/>
          </p:nvPr>
        </p:nvSpPr>
        <p:spPr/>
        <p:txBody>
          <a:bodyPr/>
          <a:lstStyle/>
          <a:p>
            <a:fld id="{D226E75D-3391-4F44-A92D-2E9426CF7179}" type="slidenum">
              <a:rPr kumimoji="1" lang="ja-JP" altLang="en-US" smtClean="0"/>
              <a:pPr/>
              <a:t>26</a:t>
            </a:fld>
            <a:endParaRPr kumimoji="1" lang="ja-JP" altLang="en-US"/>
          </a:p>
        </p:txBody>
      </p:sp>
    </p:spTree>
    <p:extLst>
      <p:ext uri="{BB962C8B-B14F-4D97-AF65-F5344CB8AC3E}">
        <p14:creationId xmlns:p14="http://schemas.microsoft.com/office/powerpoint/2010/main" val="11950962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smtClean="0"/>
              <a:t>ブランド・エクイティの構築</a:t>
            </a:r>
            <a:endParaRPr kumimoji="1" lang="ja-JP" altLang="en-US" sz="4000" dirty="0"/>
          </a:p>
        </p:txBody>
      </p:sp>
      <p:graphicFrame>
        <p:nvGraphicFramePr>
          <p:cNvPr id="10" name="表 9"/>
          <p:cNvGraphicFramePr>
            <a:graphicFrameLocks noGrp="1"/>
          </p:cNvGraphicFramePr>
          <p:nvPr>
            <p:extLst>
              <p:ext uri="{D42A27DB-BD31-4B8C-83A1-F6EECF244321}">
                <p14:modId xmlns:p14="http://schemas.microsoft.com/office/powerpoint/2010/main" val="170694957"/>
              </p:ext>
            </p:extLst>
          </p:nvPr>
        </p:nvGraphicFramePr>
        <p:xfrm>
          <a:off x="516521" y="4293096"/>
          <a:ext cx="2831343" cy="2133041"/>
        </p:xfrm>
        <a:graphic>
          <a:graphicData uri="http://schemas.openxmlformats.org/drawingml/2006/table">
            <a:tbl>
              <a:tblPr firstRow="1" bandRow="1">
                <a:tableStyleId>{5940675A-B579-460E-94D1-54222C63F5DA}</a:tableStyleId>
              </a:tblPr>
              <a:tblGrid>
                <a:gridCol w="311038"/>
                <a:gridCol w="311038"/>
                <a:gridCol w="1082462"/>
                <a:gridCol w="1126805"/>
              </a:tblGrid>
              <a:tr h="329663">
                <a:tc>
                  <a:txBody>
                    <a:bodyPr/>
                    <a:lstStyle/>
                    <a:p>
                      <a:endParaRPr kumimoji="1" lang="ja-JP" altLang="en-US" dirty="0"/>
                    </a:p>
                  </a:txBody>
                  <a:tcPr/>
                </a:tc>
                <a:tc gridSpan="3">
                  <a:txBody>
                    <a:bodyPr/>
                    <a:lstStyle/>
                    <a:p>
                      <a:pPr algn="ctr"/>
                      <a:r>
                        <a:rPr kumimoji="1" lang="ja-JP" altLang="en-US" sz="1600" dirty="0" smtClean="0"/>
                        <a:t>関</a:t>
                      </a:r>
                      <a:r>
                        <a:rPr kumimoji="1" lang="en-US" altLang="ja-JP" sz="1600" baseline="0" dirty="0" smtClean="0"/>
                        <a:t> </a:t>
                      </a:r>
                      <a:r>
                        <a:rPr kumimoji="1" lang="ja-JP" altLang="en-US" sz="1600" dirty="0" smtClean="0"/>
                        <a:t>　連　 性</a:t>
                      </a:r>
                      <a:endParaRPr kumimoji="1" lang="ja-JP" altLang="en-US" sz="1600" dirty="0">
                        <a:solidFill>
                          <a:schemeClr val="tx1"/>
                        </a:solidFill>
                      </a:endParaRPr>
                    </a:p>
                  </a:txBody>
                  <a:tcPr>
                    <a:gradFill flip="none" rotWithShape="1">
                      <a:gsLst>
                        <a:gs pos="0">
                          <a:srgbClr val="FA7166">
                            <a:tint val="66000"/>
                            <a:satMod val="160000"/>
                          </a:srgbClr>
                        </a:gs>
                        <a:gs pos="50000">
                          <a:srgbClr val="FA7166">
                            <a:tint val="44500"/>
                            <a:satMod val="160000"/>
                          </a:srgbClr>
                        </a:gs>
                        <a:gs pos="100000">
                          <a:srgbClr val="FA7166">
                            <a:tint val="23500"/>
                            <a:satMod val="160000"/>
                          </a:srgbClr>
                        </a:gs>
                      </a:gsLst>
                      <a:lin ang="16200000" scaled="1"/>
                      <a:tileRect/>
                    </a:gradFill>
                  </a:tcPr>
                </a:tc>
                <a:tc hMerge="1">
                  <a:txBody>
                    <a:bodyPr/>
                    <a:lstStyle/>
                    <a:p>
                      <a:endParaRPr kumimoji="1" lang="ja-JP" altLang="en-US" dirty="0"/>
                    </a:p>
                  </a:txBody>
                  <a:tcPr/>
                </a:tc>
                <a:tc hMerge="1">
                  <a:txBody>
                    <a:bodyPr/>
                    <a:lstStyle/>
                    <a:p>
                      <a:endParaRPr kumimoji="1" lang="ja-JP" altLang="en-US" dirty="0"/>
                    </a:p>
                  </a:txBody>
                  <a:tcPr/>
                </a:tc>
              </a:tr>
              <a:tr h="329663">
                <a:tc rowSpan="3">
                  <a:txBody>
                    <a:bodyPr/>
                    <a:lstStyle/>
                    <a:p>
                      <a:pPr algn="l"/>
                      <a:r>
                        <a:rPr kumimoji="1" lang="ja-JP" altLang="en-US" sz="1600" dirty="0" smtClean="0"/>
                        <a:t>　　　　　</a:t>
                      </a:r>
                      <a:endParaRPr kumimoji="1" lang="en-US" altLang="ja-JP" sz="1600" dirty="0" smtClean="0"/>
                    </a:p>
                    <a:p>
                      <a:pPr algn="l"/>
                      <a:endParaRPr kumimoji="1" lang="en-US" altLang="ja-JP" sz="1600" dirty="0" smtClean="0"/>
                    </a:p>
                    <a:p>
                      <a:pPr algn="l"/>
                      <a:r>
                        <a:rPr kumimoji="1" lang="ja-JP" altLang="en-US" sz="1600" dirty="0" smtClean="0"/>
                        <a:t>期</a:t>
                      </a:r>
                      <a:endParaRPr kumimoji="1" lang="en-US" altLang="ja-JP" sz="1600" dirty="0" smtClean="0"/>
                    </a:p>
                    <a:p>
                      <a:pPr algn="l"/>
                      <a:endParaRPr kumimoji="1" lang="en-US" altLang="ja-JP" sz="1600" dirty="0" smtClean="0"/>
                    </a:p>
                    <a:p>
                      <a:pPr algn="l"/>
                      <a:r>
                        <a:rPr kumimoji="1" lang="ja-JP" altLang="en-US" sz="1600" dirty="0" smtClean="0"/>
                        <a:t>待</a:t>
                      </a:r>
                      <a:endParaRPr kumimoji="1" lang="ja-JP" altLang="en-US" sz="1600" b="1" dirty="0"/>
                    </a:p>
                  </a:txBody>
                  <a:tcPr>
                    <a:gradFill flip="none" rotWithShape="1">
                      <a:gsLst>
                        <a:gs pos="0">
                          <a:srgbClr val="FA7166">
                            <a:tint val="66000"/>
                            <a:satMod val="160000"/>
                          </a:srgbClr>
                        </a:gs>
                        <a:gs pos="50000">
                          <a:srgbClr val="FA7166">
                            <a:tint val="44500"/>
                            <a:satMod val="160000"/>
                          </a:srgbClr>
                        </a:gs>
                        <a:gs pos="100000">
                          <a:srgbClr val="FA7166">
                            <a:tint val="23500"/>
                            <a:satMod val="160000"/>
                          </a:srgbClr>
                        </a:gs>
                      </a:gsLst>
                      <a:lin ang="10800000" scaled="1"/>
                      <a:tileRect/>
                    </a:gradFill>
                  </a:tcPr>
                </a:tc>
                <a:tc>
                  <a:txBody>
                    <a:bodyPr/>
                    <a:lstStyle/>
                    <a:p>
                      <a:endParaRPr kumimoji="1" lang="ja-JP" altLang="en-US" dirty="0"/>
                    </a:p>
                  </a:txBody>
                  <a:tcPr/>
                </a:tc>
                <a:tc>
                  <a:txBody>
                    <a:bodyPr/>
                    <a:lstStyle/>
                    <a:p>
                      <a:pPr algn="ctr"/>
                      <a:r>
                        <a:rPr kumimoji="1" lang="ja-JP" altLang="en-US" sz="1600" dirty="0" smtClean="0"/>
                        <a:t>強</a:t>
                      </a:r>
                      <a:endParaRPr kumimoji="1" lang="ja-JP" altLang="en-US" sz="1600" b="1" dirty="0"/>
                    </a:p>
                  </a:txBody>
                  <a:tcPr/>
                </a:tc>
                <a:tc>
                  <a:txBody>
                    <a:bodyPr/>
                    <a:lstStyle/>
                    <a:p>
                      <a:pPr algn="ctr"/>
                      <a:r>
                        <a:rPr kumimoji="1" lang="ja-JP" altLang="en-US" sz="1600" dirty="0" smtClean="0"/>
                        <a:t>弱</a:t>
                      </a:r>
                      <a:endParaRPr kumimoji="1" lang="ja-JP" altLang="en-US" sz="1600" b="1" dirty="0"/>
                    </a:p>
                  </a:txBody>
                  <a:tcPr/>
                </a:tc>
              </a:tr>
              <a:tr h="672743">
                <a:tc vMerge="1">
                  <a:txBody>
                    <a:bodyPr/>
                    <a:lstStyle/>
                    <a:p>
                      <a:endParaRPr kumimoji="1" lang="ja-JP" altLang="en-US" dirty="0"/>
                    </a:p>
                  </a:txBody>
                  <a:tcPr/>
                </a:tc>
                <a:tc>
                  <a:txBody>
                    <a:bodyPr/>
                    <a:lstStyle/>
                    <a:p>
                      <a:endParaRPr kumimoji="1" lang="en-US" altLang="ja-JP" dirty="0" smtClean="0"/>
                    </a:p>
                    <a:p>
                      <a:r>
                        <a:rPr kumimoji="1" lang="ja-JP" altLang="en-US" sz="1600" dirty="0" smtClean="0"/>
                        <a:t>内</a:t>
                      </a:r>
                      <a:endParaRPr kumimoji="1" lang="ja-JP" altLang="en-US" sz="1600" b="1" dirty="0"/>
                    </a:p>
                  </a:txBody>
                  <a:tcPr>
                    <a:noFill/>
                  </a:tcPr>
                </a:tc>
                <a:tc>
                  <a:txBody>
                    <a:bodyPr/>
                    <a:lstStyle/>
                    <a:p>
                      <a:endParaRPr kumimoji="1" lang="en-US" altLang="ja-JP" dirty="0" smtClean="0"/>
                    </a:p>
                  </a:txBody>
                  <a:tcPr>
                    <a:noFill/>
                  </a:tcPr>
                </a:tc>
                <a:tc>
                  <a:txBody>
                    <a:bodyPr/>
                    <a:lstStyle/>
                    <a:p>
                      <a:endParaRPr kumimoji="1" lang="ja-JP" altLang="en-US" dirty="0"/>
                    </a:p>
                  </a:txBody>
                  <a:tcPr>
                    <a:noFill/>
                  </a:tcPr>
                </a:tc>
              </a:tr>
              <a:tr h="728778">
                <a:tc vMerge="1">
                  <a:txBody>
                    <a:bodyPr/>
                    <a:lstStyle/>
                    <a:p>
                      <a:endParaRPr kumimoji="1" lang="ja-JP" altLang="en-US" dirty="0"/>
                    </a:p>
                  </a:txBody>
                  <a:tcPr/>
                </a:tc>
                <a:tc>
                  <a:txBody>
                    <a:bodyPr/>
                    <a:lstStyle/>
                    <a:p>
                      <a:endParaRPr kumimoji="1" lang="en-US" altLang="ja-JP" dirty="0" smtClean="0"/>
                    </a:p>
                    <a:p>
                      <a:r>
                        <a:rPr kumimoji="1" lang="ja-JP" altLang="en-US" sz="1600" dirty="0" smtClean="0"/>
                        <a:t>外</a:t>
                      </a:r>
                      <a:endParaRPr kumimoji="1" lang="ja-JP" altLang="en-US" sz="1600" b="1" dirty="0"/>
                    </a:p>
                  </a:txBody>
                  <a:tcPr/>
                </a:tc>
                <a:tc>
                  <a:txBody>
                    <a:bodyPr/>
                    <a:lstStyle/>
                    <a:p>
                      <a:endParaRPr kumimoji="1" lang="ja-JP" altLang="en-US" dirty="0"/>
                    </a:p>
                  </a:txBody>
                  <a:tcPr/>
                </a:tc>
                <a:tc>
                  <a:txBody>
                    <a:bodyPr/>
                    <a:lstStyle/>
                    <a:p>
                      <a:endParaRPr kumimoji="1" lang="ja-JP" altLang="en-US" dirty="0"/>
                    </a:p>
                  </a:txBody>
                  <a:tcPr/>
                </a:tc>
              </a:tr>
            </a:tbl>
          </a:graphicData>
        </a:graphic>
      </p:graphicFrame>
      <p:grpSp>
        <p:nvGrpSpPr>
          <p:cNvPr id="3" name="グループ化 28"/>
          <p:cNvGrpSpPr/>
          <p:nvPr/>
        </p:nvGrpSpPr>
        <p:grpSpPr>
          <a:xfrm>
            <a:off x="6156177" y="3068960"/>
            <a:ext cx="2520280" cy="936104"/>
            <a:chOff x="6300192" y="2924944"/>
            <a:chExt cx="2843809" cy="1152128"/>
          </a:xfrm>
        </p:grpSpPr>
        <p:sp>
          <p:nvSpPr>
            <p:cNvPr id="28" name="円/楕円 27"/>
            <p:cNvSpPr/>
            <p:nvPr/>
          </p:nvSpPr>
          <p:spPr>
            <a:xfrm>
              <a:off x="6300192" y="2924944"/>
              <a:ext cx="2843808" cy="1152128"/>
            </a:xfrm>
            <a:prstGeom prst="ellipse">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63500">
              <a:solidFill>
                <a:srgbClr val="3FFF3F"/>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300193" y="3212976"/>
              <a:ext cx="2843808" cy="646331"/>
            </a:xfrm>
            <a:prstGeom prst="rect">
              <a:avLst/>
            </a:prstGeom>
            <a:noFill/>
            <a:ln>
              <a:noFill/>
            </a:ln>
          </p:spPr>
          <p:txBody>
            <a:bodyPr wrap="square" rtlCol="0">
              <a:spAutoFit/>
            </a:bodyPr>
            <a:lstStyle/>
            <a:p>
              <a:r>
                <a:rPr kumimoji="1" lang="ja-JP" altLang="en-US" b="1" dirty="0" smtClean="0"/>
                <a:t>顧客ベースの</a:t>
              </a:r>
              <a:endParaRPr kumimoji="1" lang="en-US" altLang="ja-JP" b="1" dirty="0" smtClean="0"/>
            </a:p>
            <a:p>
              <a:r>
                <a:rPr kumimoji="1" lang="ja-JP" altLang="en-US" b="1" dirty="0" smtClean="0"/>
                <a:t>　　　ブランド・エクイティ</a:t>
              </a:r>
              <a:endParaRPr kumimoji="1" lang="ja-JP" altLang="en-US" b="1" dirty="0"/>
            </a:p>
          </p:txBody>
        </p:sp>
      </p:grpSp>
      <p:grpSp>
        <p:nvGrpSpPr>
          <p:cNvPr id="4" name="グループ化 50"/>
          <p:cNvGrpSpPr/>
          <p:nvPr/>
        </p:nvGrpSpPr>
        <p:grpSpPr>
          <a:xfrm>
            <a:off x="251520" y="3140968"/>
            <a:ext cx="1728192" cy="720080"/>
            <a:chOff x="430918" y="3429000"/>
            <a:chExt cx="1692810" cy="914400"/>
          </a:xfrm>
        </p:grpSpPr>
        <p:sp>
          <p:nvSpPr>
            <p:cNvPr id="45" name="円/楕円 44"/>
            <p:cNvSpPr/>
            <p:nvPr/>
          </p:nvSpPr>
          <p:spPr>
            <a:xfrm>
              <a:off x="430918" y="3429000"/>
              <a:ext cx="1692810" cy="914400"/>
            </a:xfrm>
            <a:prstGeom prst="ellipse">
              <a:avLst/>
            </a:prstGeom>
            <a:noFill/>
            <a:ln w="63500">
              <a:solidFill>
                <a:srgbClr val="3FFF3F"/>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539552" y="3710565"/>
              <a:ext cx="1377365" cy="469000"/>
            </a:xfrm>
            <a:prstGeom prst="rect">
              <a:avLst/>
            </a:prstGeom>
            <a:noFill/>
          </p:spPr>
          <p:txBody>
            <a:bodyPr wrap="none" rtlCol="0">
              <a:spAutoFit/>
            </a:bodyPr>
            <a:lstStyle/>
            <a:p>
              <a:r>
                <a:rPr kumimoji="1" lang="ja-JP" altLang="en-US" b="1" dirty="0" smtClean="0"/>
                <a:t>ブランド認知</a:t>
              </a:r>
              <a:endParaRPr kumimoji="1" lang="ja-JP" altLang="en-US" b="1" dirty="0"/>
            </a:p>
          </p:txBody>
        </p:sp>
      </p:grpSp>
      <p:grpSp>
        <p:nvGrpSpPr>
          <p:cNvPr id="5" name="グループ化 51"/>
          <p:cNvGrpSpPr/>
          <p:nvPr/>
        </p:nvGrpSpPr>
        <p:grpSpPr>
          <a:xfrm>
            <a:off x="3203850" y="3140968"/>
            <a:ext cx="1738443" cy="792088"/>
            <a:chOff x="3456508" y="3429000"/>
            <a:chExt cx="1828511" cy="914400"/>
          </a:xfrm>
        </p:grpSpPr>
        <p:sp>
          <p:nvSpPr>
            <p:cNvPr id="46" name="円/楕円 45"/>
            <p:cNvSpPr/>
            <p:nvPr/>
          </p:nvSpPr>
          <p:spPr>
            <a:xfrm>
              <a:off x="3456508" y="3429000"/>
              <a:ext cx="1828511" cy="914400"/>
            </a:xfrm>
            <a:prstGeom prst="ellipse">
              <a:avLst/>
            </a:prstGeom>
            <a:noFill/>
            <a:ln w="66675">
              <a:solidFill>
                <a:srgbClr val="FFFF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3456508" y="3685816"/>
              <a:ext cx="1819590" cy="369332"/>
            </a:xfrm>
            <a:prstGeom prst="rect">
              <a:avLst/>
            </a:prstGeom>
            <a:noFill/>
          </p:spPr>
          <p:txBody>
            <a:bodyPr wrap="none" rtlCol="0">
              <a:spAutoFit/>
            </a:bodyPr>
            <a:lstStyle/>
            <a:p>
              <a:r>
                <a:rPr kumimoji="1" lang="ja-JP" altLang="en-US" b="1" dirty="0" smtClean="0"/>
                <a:t>ブランドイメージ</a:t>
              </a:r>
              <a:endParaRPr kumimoji="1" lang="ja-JP" altLang="en-US" b="1" dirty="0"/>
            </a:p>
          </p:txBody>
        </p:sp>
      </p:grpSp>
      <p:sp>
        <p:nvSpPr>
          <p:cNvPr id="44" name="加算記号 43"/>
          <p:cNvSpPr/>
          <p:nvPr/>
        </p:nvSpPr>
        <p:spPr>
          <a:xfrm>
            <a:off x="2267744" y="3140968"/>
            <a:ext cx="720080" cy="770384"/>
          </a:xfrm>
          <a:prstGeom prst="mathPlus">
            <a:avLst>
              <a:gd name="adj1" fmla="val 17459"/>
            </a:avLst>
          </a:prstGeom>
          <a:gradFill flip="none" rotWithShape="1">
            <a:gsLst>
              <a:gs pos="0">
                <a:srgbClr val="3FFF3F">
                  <a:tint val="66000"/>
                  <a:satMod val="160000"/>
                </a:srgbClr>
              </a:gs>
              <a:gs pos="50000">
                <a:srgbClr val="3FFF3F">
                  <a:tint val="44500"/>
                  <a:satMod val="160000"/>
                </a:srgbClr>
              </a:gs>
              <a:gs pos="100000">
                <a:srgbClr val="3FFF3F">
                  <a:tint val="23500"/>
                  <a:satMod val="160000"/>
                </a:srgbClr>
              </a:gs>
            </a:gsLst>
            <a:lin ang="16200000" scaled="1"/>
            <a:tileRect/>
          </a:gradFill>
          <a:ln>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48" name="正方形/長方形 47"/>
          <p:cNvSpPr/>
          <p:nvPr/>
        </p:nvSpPr>
        <p:spPr>
          <a:xfrm>
            <a:off x="1187624" y="4653136"/>
            <a:ext cx="1080120" cy="1750268"/>
          </a:xfrm>
          <a:prstGeom prst="rect">
            <a:avLst/>
          </a:prstGeom>
          <a:noFill/>
          <a:ln w="57150">
            <a:solidFill>
              <a:srgbClr val="FFFF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49" name="正方形/長方形 48"/>
          <p:cNvSpPr/>
          <p:nvPr/>
        </p:nvSpPr>
        <p:spPr>
          <a:xfrm>
            <a:off x="827584" y="5733256"/>
            <a:ext cx="2520280" cy="720080"/>
          </a:xfrm>
          <a:prstGeom prst="rect">
            <a:avLst/>
          </a:prstGeom>
          <a:noFill/>
          <a:ln w="57150">
            <a:solidFill>
              <a:srgbClr val="3FFF3F"/>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50" name="ドーナツ 49"/>
          <p:cNvSpPr/>
          <p:nvPr/>
        </p:nvSpPr>
        <p:spPr>
          <a:xfrm>
            <a:off x="1449882" y="5877272"/>
            <a:ext cx="457822" cy="432048"/>
          </a:xfrm>
          <a:prstGeom prst="donut">
            <a:avLst/>
          </a:prstGeom>
          <a:noFill/>
          <a:ln>
            <a:solidFill>
              <a:srgbClr val="FF0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solidFill>
                <a:schemeClr val="tx1"/>
              </a:solidFill>
            </a:endParaRPr>
          </a:p>
        </p:txBody>
      </p:sp>
      <p:grpSp>
        <p:nvGrpSpPr>
          <p:cNvPr id="6" name="グループ化 38"/>
          <p:cNvGrpSpPr/>
          <p:nvPr/>
        </p:nvGrpSpPr>
        <p:grpSpPr>
          <a:xfrm>
            <a:off x="3595711" y="5877272"/>
            <a:ext cx="5368777" cy="576064"/>
            <a:chOff x="3635896" y="6165304"/>
            <a:chExt cx="5368777" cy="576064"/>
          </a:xfrm>
        </p:grpSpPr>
        <p:sp>
          <p:nvSpPr>
            <p:cNvPr id="35" name="角丸四角形 34"/>
            <p:cNvSpPr/>
            <p:nvPr/>
          </p:nvSpPr>
          <p:spPr>
            <a:xfrm>
              <a:off x="3635896" y="6165304"/>
              <a:ext cx="5328592" cy="576064"/>
            </a:xfrm>
            <a:prstGeom prst="roundRect">
              <a:avLst/>
            </a:prstGeom>
            <a:gradFill flip="none" rotWithShape="1">
              <a:gsLst>
                <a:gs pos="0">
                  <a:srgbClr val="E1F01C">
                    <a:tint val="66000"/>
                    <a:satMod val="160000"/>
                  </a:srgbClr>
                </a:gs>
                <a:gs pos="50000">
                  <a:srgbClr val="E1F01C">
                    <a:tint val="44500"/>
                    <a:satMod val="160000"/>
                  </a:srgbClr>
                </a:gs>
                <a:gs pos="100000">
                  <a:srgbClr val="E1F01C">
                    <a:tint val="23500"/>
                    <a:satMod val="160000"/>
                  </a:srgbClr>
                </a:gs>
              </a:gsLst>
              <a:lin ang="16200000" scaled="1"/>
              <a:tileRect/>
            </a:gradFill>
            <a:ln w="50800">
              <a:solidFill>
                <a:srgbClr val="3FFF3F"/>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3635896" y="6228020"/>
              <a:ext cx="5368777" cy="461665"/>
            </a:xfrm>
            <a:prstGeom prst="rect">
              <a:avLst/>
            </a:prstGeom>
            <a:noFill/>
          </p:spPr>
          <p:txBody>
            <a:bodyPr wrap="none" rtlCol="0">
              <a:spAutoFit/>
            </a:bodyPr>
            <a:lstStyle/>
            <a:p>
              <a:r>
                <a:rPr lang="ja-JP" altLang="en-US" sz="2000" b="1" dirty="0" smtClean="0"/>
                <a:t>期待外・関連性強い</a:t>
              </a:r>
              <a:r>
                <a:rPr lang="ja-JP" altLang="en-US" sz="2000" dirty="0" smtClean="0"/>
                <a:t>　⇒　</a:t>
              </a:r>
              <a:r>
                <a:rPr lang="ja-JP" altLang="en-US" sz="2400" b="1" dirty="0" smtClean="0">
                  <a:solidFill>
                    <a:srgbClr val="FF0000"/>
                  </a:solidFill>
                </a:rPr>
                <a:t>ブランド・エクイティ</a:t>
              </a:r>
              <a:endParaRPr kumimoji="1" lang="ja-JP" altLang="en-US" sz="2400" b="1" dirty="0">
                <a:solidFill>
                  <a:srgbClr val="FF0000"/>
                </a:solidFill>
              </a:endParaRPr>
            </a:p>
          </p:txBody>
        </p:sp>
      </p:grpSp>
      <p:sp>
        <p:nvSpPr>
          <p:cNvPr id="22" name="ストライプ矢印 21"/>
          <p:cNvSpPr/>
          <p:nvPr/>
        </p:nvSpPr>
        <p:spPr>
          <a:xfrm>
            <a:off x="5364088" y="3140968"/>
            <a:ext cx="504056" cy="648072"/>
          </a:xfrm>
          <a:prstGeom prst="stripedRightArrow">
            <a:avLst/>
          </a:prstGeom>
          <a:gradFill flip="none" rotWithShape="1">
            <a:gsLst>
              <a:gs pos="0">
                <a:srgbClr val="3FFF3F">
                  <a:tint val="66000"/>
                  <a:satMod val="160000"/>
                </a:srgbClr>
              </a:gs>
              <a:gs pos="50000">
                <a:srgbClr val="3FFF3F">
                  <a:tint val="44500"/>
                  <a:satMod val="160000"/>
                </a:srgbClr>
              </a:gs>
              <a:gs pos="100000">
                <a:srgbClr val="3FFF3F">
                  <a:tint val="23500"/>
                  <a:satMod val="160000"/>
                </a:srgbClr>
              </a:gs>
            </a:gsLst>
            <a:lin ang="16200000" scaled="1"/>
            <a:tileRect/>
          </a:gradFill>
          <a:ln>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cxnSp>
        <p:nvCxnSpPr>
          <p:cNvPr id="24" name="直線コネクタ 23"/>
          <p:cNvCxnSpPr/>
          <p:nvPr/>
        </p:nvCxnSpPr>
        <p:spPr>
          <a:xfrm>
            <a:off x="251520" y="4149080"/>
            <a:ext cx="8640960" cy="0"/>
          </a:xfrm>
          <a:prstGeom prst="line">
            <a:avLst/>
          </a:prstGeom>
          <a:ln w="25400">
            <a:solidFill>
              <a:srgbClr val="FFC000"/>
            </a:solidFill>
            <a:prstDash val="dash"/>
          </a:ln>
        </p:spPr>
        <p:style>
          <a:lnRef idx="1">
            <a:schemeClr val="accent1"/>
          </a:lnRef>
          <a:fillRef idx="0">
            <a:schemeClr val="accent1"/>
          </a:fillRef>
          <a:effectRef idx="0">
            <a:schemeClr val="accent1"/>
          </a:effectRef>
          <a:fontRef idx="minor">
            <a:schemeClr val="tx1"/>
          </a:fontRef>
        </p:style>
      </p:cxnSp>
      <p:grpSp>
        <p:nvGrpSpPr>
          <p:cNvPr id="7" name="グループ化 36"/>
          <p:cNvGrpSpPr/>
          <p:nvPr/>
        </p:nvGrpSpPr>
        <p:grpSpPr>
          <a:xfrm>
            <a:off x="4125155" y="4293096"/>
            <a:ext cx="4551301" cy="504056"/>
            <a:chOff x="4125155" y="4509120"/>
            <a:chExt cx="4551301" cy="504056"/>
          </a:xfrm>
        </p:grpSpPr>
        <p:grpSp>
          <p:nvGrpSpPr>
            <p:cNvPr id="9" name="グループ化 31"/>
            <p:cNvGrpSpPr/>
            <p:nvPr/>
          </p:nvGrpSpPr>
          <p:grpSpPr>
            <a:xfrm>
              <a:off x="5148064" y="4581128"/>
              <a:ext cx="3528392" cy="432048"/>
              <a:chOff x="5148064" y="4725144"/>
              <a:chExt cx="3528392" cy="432048"/>
            </a:xfrm>
          </p:grpSpPr>
          <p:sp>
            <p:nvSpPr>
              <p:cNvPr id="30" name="角丸四角形 29"/>
              <p:cNvSpPr/>
              <p:nvPr/>
            </p:nvSpPr>
            <p:spPr>
              <a:xfrm>
                <a:off x="5148064" y="4725144"/>
                <a:ext cx="3528392" cy="432048"/>
              </a:xfrm>
              <a:prstGeom prst="roundRect">
                <a:avLst/>
              </a:prstGeom>
              <a:gradFill flip="none" rotWithShape="1">
                <a:gsLst>
                  <a:gs pos="0">
                    <a:srgbClr val="3FFF3F">
                      <a:tint val="66000"/>
                      <a:satMod val="160000"/>
                    </a:srgbClr>
                  </a:gs>
                  <a:gs pos="50000">
                    <a:srgbClr val="3FFF3F">
                      <a:tint val="44500"/>
                      <a:satMod val="160000"/>
                    </a:srgbClr>
                  </a:gs>
                  <a:gs pos="100000">
                    <a:srgbClr val="3FFF3F">
                      <a:tint val="23500"/>
                      <a:satMod val="160000"/>
                    </a:srgbClr>
                  </a:gs>
                </a:gsLst>
                <a:lin ang="16200000" scaled="1"/>
                <a:tileRect/>
              </a:gradFill>
              <a:ln>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55" name="テキスト ボックス 54"/>
              <p:cNvSpPr txBox="1"/>
              <p:nvPr/>
            </p:nvSpPr>
            <p:spPr>
              <a:xfrm>
                <a:off x="5148064" y="4725144"/>
                <a:ext cx="2980303" cy="400110"/>
              </a:xfrm>
              <a:prstGeom prst="rect">
                <a:avLst/>
              </a:prstGeom>
              <a:noFill/>
            </p:spPr>
            <p:txBody>
              <a:bodyPr wrap="none" rtlCol="0">
                <a:spAutoFit/>
              </a:bodyPr>
              <a:lstStyle/>
              <a:p>
                <a:r>
                  <a:rPr kumimoji="1" lang="ja-JP" altLang="en-US" b="1" dirty="0" smtClean="0"/>
                  <a:t>期待外</a:t>
                </a:r>
                <a:r>
                  <a:rPr kumimoji="1" lang="ja-JP" altLang="en-US" dirty="0" smtClean="0"/>
                  <a:t>　　 ⇒　</a:t>
                </a:r>
                <a:r>
                  <a:rPr kumimoji="1" lang="ja-JP" altLang="en-US" sz="2000" b="1" dirty="0" smtClean="0"/>
                  <a:t>ブランド認知</a:t>
                </a:r>
                <a:endParaRPr kumimoji="1" lang="ja-JP" altLang="en-US" sz="2000" b="1" dirty="0"/>
              </a:p>
            </p:txBody>
          </p:sp>
        </p:grpSp>
        <p:sp>
          <p:nvSpPr>
            <p:cNvPr id="25" name="テキスト ボックス 24"/>
            <p:cNvSpPr txBox="1"/>
            <p:nvPr/>
          </p:nvSpPr>
          <p:spPr>
            <a:xfrm>
              <a:off x="4125155" y="4509120"/>
              <a:ext cx="950901" cy="369332"/>
            </a:xfrm>
            <a:prstGeom prst="rect">
              <a:avLst/>
            </a:prstGeom>
            <a:noFill/>
          </p:spPr>
          <p:txBody>
            <a:bodyPr wrap="none" rtlCol="0">
              <a:spAutoFit/>
            </a:bodyPr>
            <a:lstStyle/>
            <a:p>
              <a:r>
                <a:rPr kumimoji="1" lang="ja-JP" altLang="en-US" b="1" dirty="0" smtClean="0"/>
                <a:t>仮説</a:t>
              </a:r>
              <a:r>
                <a:rPr kumimoji="1" lang="en-US" altLang="ja-JP" b="1" dirty="0" smtClean="0"/>
                <a:t>1-2</a:t>
              </a:r>
              <a:endParaRPr kumimoji="1" lang="ja-JP" altLang="en-US" b="1" dirty="0"/>
            </a:p>
          </p:txBody>
        </p:sp>
      </p:grpSp>
      <p:grpSp>
        <p:nvGrpSpPr>
          <p:cNvPr id="11" name="グループ化 37"/>
          <p:cNvGrpSpPr/>
          <p:nvPr/>
        </p:nvGrpSpPr>
        <p:grpSpPr>
          <a:xfrm>
            <a:off x="4211960" y="4797152"/>
            <a:ext cx="4464496" cy="513348"/>
            <a:chOff x="4211960" y="5075892"/>
            <a:chExt cx="4464496" cy="513348"/>
          </a:xfrm>
        </p:grpSpPr>
        <p:grpSp>
          <p:nvGrpSpPr>
            <p:cNvPr id="13" name="グループ化 32"/>
            <p:cNvGrpSpPr/>
            <p:nvPr/>
          </p:nvGrpSpPr>
          <p:grpSpPr>
            <a:xfrm>
              <a:off x="5148064" y="5157192"/>
              <a:ext cx="3528392" cy="432048"/>
              <a:chOff x="5148064" y="5229200"/>
              <a:chExt cx="3528392" cy="432048"/>
            </a:xfrm>
          </p:grpSpPr>
          <p:sp>
            <p:nvSpPr>
              <p:cNvPr id="31" name="角丸四角形 30"/>
              <p:cNvSpPr/>
              <p:nvPr/>
            </p:nvSpPr>
            <p:spPr>
              <a:xfrm>
                <a:off x="5148064" y="5229200"/>
                <a:ext cx="3528392" cy="432048"/>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chemeClr val="accent6">
                    <a:lumMod val="75000"/>
                  </a:schemeClr>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dirty="0"/>
              </a:p>
            </p:txBody>
          </p:sp>
          <p:sp>
            <p:nvSpPr>
              <p:cNvPr id="54" name="テキスト ボックス 53"/>
              <p:cNvSpPr txBox="1"/>
              <p:nvPr/>
            </p:nvSpPr>
            <p:spPr>
              <a:xfrm>
                <a:off x="5148064" y="5229200"/>
                <a:ext cx="3365024" cy="400110"/>
              </a:xfrm>
              <a:prstGeom prst="rect">
                <a:avLst/>
              </a:prstGeom>
              <a:noFill/>
            </p:spPr>
            <p:txBody>
              <a:bodyPr wrap="none" rtlCol="0">
                <a:spAutoFit/>
              </a:bodyPr>
              <a:lstStyle/>
              <a:p>
                <a:r>
                  <a:rPr kumimoji="1" lang="ja-JP" altLang="en-US" b="1" dirty="0" smtClean="0"/>
                  <a:t>関連性強</a:t>
                </a:r>
                <a:r>
                  <a:rPr kumimoji="1" lang="ja-JP" altLang="en-US" dirty="0" smtClean="0"/>
                  <a:t>　⇒　</a:t>
                </a:r>
                <a:r>
                  <a:rPr kumimoji="1" lang="ja-JP" altLang="en-US" sz="2000" b="1" dirty="0" smtClean="0"/>
                  <a:t>ブランドイメージ</a:t>
                </a:r>
                <a:endParaRPr kumimoji="1" lang="ja-JP" altLang="en-US" sz="2000" b="1" dirty="0"/>
              </a:p>
            </p:txBody>
          </p:sp>
        </p:grpSp>
        <p:sp>
          <p:nvSpPr>
            <p:cNvPr id="26" name="テキスト ボックス 25"/>
            <p:cNvSpPr txBox="1"/>
            <p:nvPr/>
          </p:nvSpPr>
          <p:spPr>
            <a:xfrm>
              <a:off x="4211960" y="5075892"/>
              <a:ext cx="763351" cy="369332"/>
            </a:xfrm>
            <a:prstGeom prst="rect">
              <a:avLst/>
            </a:prstGeom>
            <a:noFill/>
          </p:spPr>
          <p:txBody>
            <a:bodyPr wrap="none" rtlCol="0">
              <a:spAutoFit/>
            </a:bodyPr>
            <a:lstStyle/>
            <a:p>
              <a:r>
                <a:rPr kumimoji="1" lang="ja-JP" altLang="en-US" b="1" dirty="0" smtClean="0"/>
                <a:t>仮説</a:t>
              </a:r>
              <a:r>
                <a:rPr kumimoji="1" lang="en-US" altLang="ja-JP" b="1" dirty="0" smtClean="0"/>
                <a:t>2</a:t>
              </a:r>
              <a:endParaRPr kumimoji="1" lang="ja-JP" altLang="en-US" b="1" dirty="0"/>
            </a:p>
          </p:txBody>
        </p:sp>
      </p:grpSp>
      <p:sp>
        <p:nvSpPr>
          <p:cNvPr id="34" name="ストライプ矢印 33"/>
          <p:cNvSpPr/>
          <p:nvPr/>
        </p:nvSpPr>
        <p:spPr>
          <a:xfrm rot="5400000">
            <a:off x="6192180" y="5121188"/>
            <a:ext cx="288032" cy="936104"/>
          </a:xfrm>
          <a:prstGeom prst="stripedRightArrow">
            <a:avLst/>
          </a:prstGeom>
          <a:gradFill flip="none" rotWithShape="1">
            <a:gsLst>
              <a:gs pos="0">
                <a:srgbClr val="3FFF3F">
                  <a:tint val="66000"/>
                  <a:satMod val="160000"/>
                </a:srgbClr>
              </a:gs>
              <a:gs pos="50000">
                <a:srgbClr val="3FFF3F">
                  <a:tint val="44500"/>
                  <a:satMod val="160000"/>
                </a:srgbClr>
              </a:gs>
              <a:gs pos="100000">
                <a:srgbClr val="3FFF3F">
                  <a:tint val="23500"/>
                  <a:satMod val="160000"/>
                </a:srgbClr>
              </a:gs>
            </a:gsLst>
            <a:lin ang="16200000" scaled="1"/>
            <a:tileRect/>
          </a:gradFill>
          <a:ln>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grpSp>
        <p:nvGrpSpPr>
          <p:cNvPr id="14" name="グループ化 40"/>
          <p:cNvGrpSpPr/>
          <p:nvPr/>
        </p:nvGrpSpPr>
        <p:grpSpPr>
          <a:xfrm>
            <a:off x="467544" y="1412776"/>
            <a:ext cx="8136904" cy="1440160"/>
            <a:chOff x="467544" y="1412776"/>
            <a:chExt cx="8136904" cy="1440160"/>
          </a:xfrm>
        </p:grpSpPr>
        <p:grpSp>
          <p:nvGrpSpPr>
            <p:cNvPr id="15" name="グループ化 35"/>
            <p:cNvGrpSpPr/>
            <p:nvPr/>
          </p:nvGrpSpPr>
          <p:grpSpPr>
            <a:xfrm>
              <a:off x="539552" y="1772816"/>
              <a:ext cx="8064896" cy="1080120"/>
              <a:chOff x="539552" y="1772816"/>
              <a:chExt cx="8064896" cy="1080120"/>
            </a:xfrm>
          </p:grpSpPr>
          <p:sp>
            <p:nvSpPr>
              <p:cNvPr id="12" name="角丸四角形 11"/>
              <p:cNvSpPr/>
              <p:nvPr/>
            </p:nvSpPr>
            <p:spPr>
              <a:xfrm>
                <a:off x="539552" y="1772816"/>
                <a:ext cx="8064896" cy="1080120"/>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31750">
                <a:solidFill>
                  <a:srgbClr val="39874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652352" y="1844824"/>
                <a:ext cx="7808080" cy="923330"/>
              </a:xfrm>
              <a:prstGeom prst="rect">
                <a:avLst/>
              </a:prstGeom>
              <a:noFill/>
            </p:spPr>
            <p:txBody>
              <a:bodyPr wrap="square" rtlCol="0">
                <a:spAutoFit/>
              </a:bodyPr>
              <a:lstStyle/>
              <a:p>
                <a:r>
                  <a:rPr kumimoji="1" lang="ja-JP" altLang="en-US" dirty="0" smtClean="0"/>
                  <a:t>高いレベルのブランド認知を獲得し、強く、好ましく、ユニークなブランド連想から良好なブランド・イメージを生み出すことで、はじめて顧客ベースの</a:t>
                </a:r>
                <a:endParaRPr kumimoji="1" lang="en-US" altLang="ja-JP" dirty="0" smtClean="0"/>
              </a:p>
              <a:p>
                <a:r>
                  <a:rPr kumimoji="1" lang="ja-JP" altLang="en-US" dirty="0" smtClean="0"/>
                  <a:t>ブランド・エクイティが構築される　　　　　　　　　　　　　　　　　</a:t>
                </a:r>
                <a:r>
                  <a:rPr kumimoji="1" lang="ja-JP" altLang="en-US" sz="1600" dirty="0" smtClean="0"/>
                  <a:t>（戦略的マネジメント）</a:t>
                </a:r>
                <a:endParaRPr kumimoji="1" lang="ja-JP" altLang="en-US" sz="1600" dirty="0"/>
              </a:p>
            </p:txBody>
          </p:sp>
        </p:grpSp>
        <p:sp>
          <p:nvSpPr>
            <p:cNvPr id="40" name="テキスト ボックス 39"/>
            <p:cNvSpPr txBox="1"/>
            <p:nvPr/>
          </p:nvSpPr>
          <p:spPr>
            <a:xfrm>
              <a:off x="467544" y="1412776"/>
              <a:ext cx="2856872" cy="369332"/>
            </a:xfrm>
            <a:prstGeom prst="rect">
              <a:avLst/>
            </a:prstGeom>
            <a:noFill/>
          </p:spPr>
          <p:txBody>
            <a:bodyPr wrap="none" rtlCol="0">
              <a:spAutoFit/>
            </a:bodyPr>
            <a:lstStyle/>
            <a:p>
              <a:pPr>
                <a:buFont typeface="Wingdings" pitchFamily="2" charset="2"/>
                <a:buChar char="n"/>
              </a:pPr>
              <a:r>
                <a:rPr kumimoji="1" lang="ja-JP" altLang="en-US" b="1" dirty="0" smtClean="0"/>
                <a:t>ブランド・エクイティの構築</a:t>
              </a:r>
              <a:endParaRPr kumimoji="1" lang="ja-JP" altLang="en-US" b="1" dirty="0"/>
            </a:p>
          </p:txBody>
        </p:sp>
      </p:grpSp>
      <p:sp>
        <p:nvSpPr>
          <p:cNvPr id="39" name="フッター プレースホルダ 38"/>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42" name="スライド番号プレースホルダ 41"/>
          <p:cNvSpPr>
            <a:spLocks noGrp="1"/>
          </p:cNvSpPr>
          <p:nvPr>
            <p:ph type="sldNum" sz="quarter" idx="12"/>
          </p:nvPr>
        </p:nvSpPr>
        <p:spPr/>
        <p:txBody>
          <a:bodyPr/>
          <a:lstStyle/>
          <a:p>
            <a:fld id="{D226E75D-3391-4F44-A92D-2E9426CF7179}" type="slidenum">
              <a:rPr kumimoji="1" lang="ja-JP" altLang="en-US" smtClean="0"/>
              <a:pPr/>
              <a:t>27</a:t>
            </a:fld>
            <a:endParaRPr kumimoji="1" lang="ja-JP" altLang="en-US"/>
          </a:p>
        </p:txBody>
      </p:sp>
    </p:spTree>
    <p:extLst>
      <p:ext uri="{BB962C8B-B14F-4D97-AF65-F5344CB8AC3E}">
        <p14:creationId xmlns:p14="http://schemas.microsoft.com/office/powerpoint/2010/main" val="3200684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1000"/>
                                        <p:tgtEl>
                                          <p:spTgt spid="44"/>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childTnLst>
                                </p:cTn>
                              </p:par>
                            </p:childTnLst>
                          </p:cTn>
                        </p:par>
                        <p:par>
                          <p:cTn id="21" fill="hold">
                            <p:stCondLst>
                              <p:cond delay="300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childTnLst>
                                </p:cTn>
                              </p:par>
                            </p:childTnLst>
                          </p:cTn>
                        </p:par>
                        <p:par>
                          <p:cTn id="25" fill="hold">
                            <p:stCondLst>
                              <p:cond delay="4000"/>
                            </p:stCondLst>
                            <p:childTnLst>
                              <p:par>
                                <p:cTn id="26" presetID="10"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10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1000"/>
                                        <p:tgtEl>
                                          <p:spTgt spid="4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childTnLst>
                                </p:cTn>
                              </p:par>
                            </p:childTnLst>
                          </p:cTn>
                        </p:par>
                        <p:par>
                          <p:cTn id="48" fill="hold">
                            <p:stCondLst>
                              <p:cond delay="1000"/>
                            </p:stCondLst>
                            <p:childTnLst>
                              <p:par>
                                <p:cTn id="49" presetID="10" presetClass="entr" presetSubtype="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fade">
                                      <p:cBhvr>
                                        <p:cTn id="51" dur="1000"/>
                                        <p:tgtEl>
                                          <p:spTgt spid="48"/>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500"/>
                                        <p:tgtEl>
                                          <p:spTgt spid="34"/>
                                        </p:tgtEl>
                                      </p:cBhvr>
                                    </p:animEffect>
                                  </p:childTnLst>
                                </p:cTn>
                              </p:par>
                            </p:childTnLst>
                          </p:cTn>
                        </p:par>
                        <p:par>
                          <p:cTn id="57" fill="hold">
                            <p:stCondLst>
                              <p:cond delay="500"/>
                            </p:stCondLst>
                            <p:childTnLst>
                              <p:par>
                                <p:cTn id="58" presetID="10" presetClass="entr" presetSubtype="0" fill="hold"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1000"/>
                                        <p:tgtEl>
                                          <p:spTgt spid="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8" grpId="0" animBg="1"/>
      <p:bldP spid="49" grpId="0" animBg="1"/>
      <p:bldP spid="50" grpId="0" animBg="1"/>
      <p:bldP spid="22" grpId="0" animBg="1"/>
      <p:bldP spid="3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lang="ja-JP" altLang="en-US" dirty="0"/>
              <a:t>３</a:t>
            </a:r>
            <a:endParaRPr kumimoji="1" lang="ja-JP" altLang="en-US" dirty="0"/>
          </a:p>
        </p:txBody>
      </p:sp>
      <p:grpSp>
        <p:nvGrpSpPr>
          <p:cNvPr id="4" name="グループ化 5"/>
          <p:cNvGrpSpPr/>
          <p:nvPr/>
        </p:nvGrpSpPr>
        <p:grpSpPr>
          <a:xfrm>
            <a:off x="323528" y="1700808"/>
            <a:ext cx="9073007" cy="4536504"/>
            <a:chOff x="395536" y="1988840"/>
            <a:chExt cx="8943582" cy="4536504"/>
          </a:xfrm>
        </p:grpSpPr>
        <p:sp>
          <p:nvSpPr>
            <p:cNvPr id="3" name="角丸四角形 2"/>
            <p:cNvSpPr/>
            <p:nvPr/>
          </p:nvSpPr>
          <p:spPr>
            <a:xfrm>
              <a:off x="395536" y="1988840"/>
              <a:ext cx="8352928" cy="4536504"/>
            </a:xfrm>
            <a:prstGeom prst="roundRect">
              <a:avLst/>
            </a:prstGeom>
            <a:solidFill>
              <a:schemeClr val="accent6">
                <a:lumMod val="20000"/>
                <a:lumOff val="80000"/>
              </a:schemeClr>
            </a:solidFill>
            <a:ln w="381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743159" y="2656071"/>
              <a:ext cx="8595959" cy="3293209"/>
            </a:xfrm>
            <a:prstGeom prst="rect">
              <a:avLst/>
            </a:prstGeom>
            <a:noFill/>
          </p:spPr>
          <p:txBody>
            <a:bodyPr wrap="square" rtlCol="0">
              <a:spAutoFit/>
            </a:bodyPr>
            <a:lstStyle/>
            <a:p>
              <a:r>
                <a:rPr lang="ja-JP" altLang="ja-JP" sz="5200" dirty="0">
                  <a:latin typeface="HGS創英角ｺﾞｼｯｸUB" pitchFamily="50" charset="-128"/>
                  <a:ea typeface="HGS創英角ｺﾞｼｯｸUB" pitchFamily="50" charset="-128"/>
                </a:rPr>
                <a:t>期待外・関連強</a:t>
              </a:r>
              <a:r>
                <a:rPr lang="ja-JP" altLang="en-US" sz="5200" dirty="0">
                  <a:latin typeface="HGS創英角ｺﾞｼｯｸUB" pitchFamily="50" charset="-128"/>
                  <a:ea typeface="HGS創英角ｺﾞｼｯｸUB" pitchFamily="50" charset="-128"/>
                </a:rPr>
                <a:t>の</a:t>
              </a:r>
              <a:r>
                <a:rPr lang="en-US" altLang="ja-JP" sz="5200" dirty="0">
                  <a:latin typeface="HGS創英角ｺﾞｼｯｸUB" pitchFamily="50" charset="-128"/>
                  <a:ea typeface="HGS創英角ｺﾞｼｯｸUB" pitchFamily="50" charset="-128"/>
                </a:rPr>
                <a:t>CM</a:t>
              </a:r>
              <a:r>
                <a:rPr lang="ja-JP" altLang="ja-JP" sz="5200" dirty="0">
                  <a:latin typeface="HGS創英角ｺﾞｼｯｸUB" pitchFamily="50" charset="-128"/>
                  <a:ea typeface="HGS創英角ｺﾞｼｯｸUB" pitchFamily="50" charset="-128"/>
                </a:rPr>
                <a:t>は</a:t>
              </a:r>
              <a:endParaRPr lang="en-US" altLang="ja-JP" sz="5200" dirty="0">
                <a:latin typeface="HGS創英角ｺﾞｼｯｸUB" pitchFamily="50" charset="-128"/>
                <a:ea typeface="HGS創英角ｺﾞｼｯｸUB" pitchFamily="50" charset="-128"/>
              </a:endParaRPr>
            </a:p>
            <a:p>
              <a:r>
                <a:rPr lang="ja-JP" altLang="en-US" sz="5200" dirty="0">
                  <a:latin typeface="HGS創英角ｺﾞｼｯｸUB" pitchFamily="50" charset="-128"/>
                  <a:ea typeface="HGS創英角ｺﾞｼｯｸUB" pitchFamily="50" charset="-128"/>
                </a:rPr>
                <a:t>他の３種類の</a:t>
              </a:r>
              <a:r>
                <a:rPr lang="en-US" altLang="ja-JP" sz="5200" dirty="0">
                  <a:latin typeface="HGS創英角ｺﾞｼｯｸUB" pitchFamily="50" charset="-128"/>
                  <a:ea typeface="HGS創英角ｺﾞｼｯｸUB" pitchFamily="50" charset="-128"/>
                </a:rPr>
                <a:t>CM</a:t>
              </a:r>
              <a:r>
                <a:rPr lang="ja-JP" altLang="ja-JP" sz="5200" dirty="0">
                  <a:latin typeface="HGS創英角ｺﾞｼｯｸUB" pitchFamily="50" charset="-128"/>
                  <a:ea typeface="HGS創英角ｺﾞｼｯｸUB" pitchFamily="50" charset="-128"/>
                </a:rPr>
                <a:t>よりも</a:t>
              </a:r>
              <a:endParaRPr lang="en-US" altLang="ja-JP" sz="5200" dirty="0">
                <a:latin typeface="HGS創英角ｺﾞｼｯｸUB" pitchFamily="50" charset="-128"/>
                <a:ea typeface="HGS創英角ｺﾞｼｯｸUB" pitchFamily="50" charset="-128"/>
              </a:endParaRPr>
            </a:p>
            <a:p>
              <a:r>
                <a:rPr lang="ja-JP" altLang="ja-JP" sz="5200" dirty="0">
                  <a:latin typeface="HGS創英角ｺﾞｼｯｸUB" pitchFamily="50" charset="-128"/>
                  <a:ea typeface="HGS創英角ｺﾞｼｯｸUB" pitchFamily="50" charset="-128"/>
                </a:rPr>
                <a:t>ブランド・</a:t>
              </a:r>
              <a:r>
                <a:rPr lang="ja-JP" altLang="en-US" sz="5200" dirty="0">
                  <a:latin typeface="HGS創英角ｺﾞｼｯｸUB" pitchFamily="50" charset="-128"/>
                  <a:ea typeface="HGS創英角ｺﾞｼｯｸUB" pitchFamily="50" charset="-128"/>
                </a:rPr>
                <a:t>エクイティ</a:t>
              </a:r>
              <a:r>
                <a:rPr lang="ja-JP" altLang="ja-JP" sz="5200" dirty="0" smtClean="0">
                  <a:latin typeface="HGS創英角ｺﾞｼｯｸUB" pitchFamily="50" charset="-128"/>
                  <a:ea typeface="HGS創英角ｺﾞｼｯｸUB" pitchFamily="50" charset="-128"/>
                </a:rPr>
                <a:t>を</a:t>
              </a:r>
              <a:endParaRPr lang="en-US" altLang="ja-JP" sz="5200" dirty="0" smtClean="0">
                <a:latin typeface="HGS創英角ｺﾞｼｯｸUB" pitchFamily="50" charset="-128"/>
                <a:ea typeface="HGS創英角ｺﾞｼｯｸUB" pitchFamily="50" charset="-128"/>
              </a:endParaRPr>
            </a:p>
            <a:p>
              <a:r>
                <a:rPr lang="ja-JP" altLang="ja-JP" sz="5200" dirty="0" smtClean="0">
                  <a:latin typeface="HGS創英角ｺﾞｼｯｸUB" pitchFamily="50" charset="-128"/>
                  <a:ea typeface="HGS創英角ｺﾞｼｯｸUB" pitchFamily="50" charset="-128"/>
                </a:rPr>
                <a:t>強化</a:t>
              </a:r>
              <a:r>
                <a:rPr lang="ja-JP" altLang="ja-JP" sz="5200" dirty="0">
                  <a:latin typeface="HGS創英角ｺﾞｼｯｸUB" pitchFamily="50" charset="-128"/>
                  <a:ea typeface="HGS創英角ｺﾞｼｯｸUB" pitchFamily="50" charset="-128"/>
                </a:rPr>
                <a:t>する</a:t>
              </a:r>
              <a:endParaRPr kumimoji="1" lang="ja-JP" altLang="en-US" sz="5200" dirty="0">
                <a:latin typeface="HGS創英角ｺﾞｼｯｸUB" pitchFamily="50" charset="-128"/>
                <a:ea typeface="HGS創英角ｺﾞｼｯｸUB" pitchFamily="50" charset="-128"/>
              </a:endParaRPr>
            </a:p>
          </p:txBody>
        </p:sp>
      </p:grpSp>
      <p:sp>
        <p:nvSpPr>
          <p:cNvPr id="7" name="フッター プレースホルダ 6"/>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9" name="スライド番号プレースホルダ 8"/>
          <p:cNvSpPr>
            <a:spLocks noGrp="1"/>
          </p:cNvSpPr>
          <p:nvPr>
            <p:ph type="sldNum" sz="quarter" idx="12"/>
          </p:nvPr>
        </p:nvSpPr>
        <p:spPr/>
        <p:txBody>
          <a:bodyPr/>
          <a:lstStyle/>
          <a:p>
            <a:fld id="{D226E75D-3391-4F44-A92D-2E9426CF7179}" type="slidenum">
              <a:rPr kumimoji="1" lang="ja-JP" altLang="en-US" smtClean="0"/>
              <a:pPr/>
              <a:t>28</a:t>
            </a:fld>
            <a:endParaRPr kumimoji="1" lang="ja-JP" altLang="en-US"/>
          </a:p>
        </p:txBody>
      </p:sp>
    </p:spTree>
    <p:extLst>
      <p:ext uri="{BB962C8B-B14F-4D97-AF65-F5344CB8AC3E}">
        <p14:creationId xmlns:p14="http://schemas.microsoft.com/office/powerpoint/2010/main" val="34115830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780561" y="4725144"/>
            <a:ext cx="5303608" cy="1368152"/>
          </a:xfrm>
          <a:prstGeom prst="rect">
            <a:avLst/>
          </a:prstGeom>
          <a:noFill/>
          <a:ln w="63500">
            <a:solidFill>
              <a:srgbClr val="50D450"/>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prstClr val="white"/>
              </a:solidFill>
            </a:endParaRPr>
          </a:p>
        </p:txBody>
      </p:sp>
      <p:sp>
        <p:nvSpPr>
          <p:cNvPr id="3" name="タイトル 2"/>
          <p:cNvSpPr>
            <a:spLocks noGrp="1"/>
          </p:cNvSpPr>
          <p:nvPr>
            <p:ph type="title"/>
          </p:nvPr>
        </p:nvSpPr>
        <p:spPr/>
        <p:txBody>
          <a:bodyPr/>
          <a:lstStyle/>
          <a:p>
            <a:r>
              <a:rPr kumimoji="1" lang="ja-JP" altLang="en-US" dirty="0" smtClean="0"/>
              <a:t>研究の流れ</a:t>
            </a:r>
            <a:endParaRPr kumimoji="1" lang="ja-JP" altLang="en-US" dirty="0"/>
          </a:p>
        </p:txBody>
      </p:sp>
      <p:sp>
        <p:nvSpPr>
          <p:cNvPr id="8" name="コンテンツ プレースホルダー 1"/>
          <p:cNvSpPr txBox="1">
            <a:spLocks/>
          </p:cNvSpPr>
          <p:nvPr/>
        </p:nvSpPr>
        <p:spPr>
          <a:xfrm>
            <a:off x="755576" y="1988840"/>
            <a:ext cx="7076747" cy="3992563"/>
          </a:xfrm>
          <a:prstGeom prst="rect">
            <a:avLst/>
          </a:prstGeom>
        </p:spPr>
        <p:txBody>
          <a:bodyPr vert="horz" lIns="91440" tIns="45720" rIns="91440" bIns="45720" rtlCol="0">
            <a:normAutofit/>
          </a:bodyPr>
          <a:lst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a:lstStyle>
          <a:p>
            <a:pPr>
              <a:buFont typeface="Wingdings" pitchFamily="2" charset="2"/>
              <a:buChar char="p"/>
            </a:pPr>
            <a:r>
              <a:rPr lang="ja-JP" altLang="en-US" sz="4400" dirty="0" smtClean="0">
                <a:latin typeface="HGS創英角ｺﾞｼｯｸUB" pitchFamily="50" charset="-128"/>
                <a:ea typeface="HGS創英角ｺﾞｼｯｸUB" pitchFamily="50" charset="-128"/>
              </a:rPr>
              <a:t>問題意識</a:t>
            </a:r>
            <a:endParaRPr lang="en-US" altLang="ja-JP" sz="4400" dirty="0" smtClean="0">
              <a:latin typeface="HGS創英角ｺﾞｼｯｸUB" pitchFamily="50" charset="-128"/>
              <a:ea typeface="HGS創英角ｺﾞｼｯｸUB" pitchFamily="50" charset="-128"/>
            </a:endParaRPr>
          </a:p>
          <a:p>
            <a:pPr>
              <a:buFont typeface="Wingdings" pitchFamily="2" charset="2"/>
              <a:buChar char="p"/>
            </a:pPr>
            <a:r>
              <a:rPr lang="ja-JP" altLang="en-US" sz="4400" dirty="0">
                <a:latin typeface="HGS創英角ｺﾞｼｯｸUB" pitchFamily="50" charset="-128"/>
                <a:ea typeface="HGS創英角ｺﾞｼｯｸUB" pitchFamily="50" charset="-128"/>
              </a:rPr>
              <a:t>研究</a:t>
            </a:r>
            <a:r>
              <a:rPr lang="ja-JP" altLang="en-US" sz="4400" dirty="0" smtClean="0">
                <a:latin typeface="HGS創英角ｺﾞｼｯｸUB" pitchFamily="50" charset="-128"/>
                <a:ea typeface="HGS創英角ｺﾞｼｯｸUB" pitchFamily="50" charset="-128"/>
              </a:rPr>
              <a:t>目的</a:t>
            </a:r>
            <a:endParaRPr lang="en-US" altLang="ja-JP" sz="4400" dirty="0" smtClean="0">
              <a:latin typeface="HGS創英角ｺﾞｼｯｸUB" pitchFamily="50" charset="-128"/>
              <a:ea typeface="HGS創英角ｺﾞｼｯｸUB" pitchFamily="50" charset="-128"/>
            </a:endParaRPr>
          </a:p>
          <a:p>
            <a:pPr>
              <a:buFont typeface="Wingdings" pitchFamily="2" charset="2"/>
              <a:buChar char="p"/>
            </a:pPr>
            <a:r>
              <a:rPr lang="ja-JP" altLang="en-US" sz="4400" dirty="0" smtClean="0">
                <a:latin typeface="HGS創英角ｺﾞｼｯｸUB" pitchFamily="50" charset="-128"/>
                <a:ea typeface="HGS創英角ｺﾞｼｯｸUB" pitchFamily="50" charset="-128"/>
              </a:rPr>
              <a:t>仮説の導出</a:t>
            </a:r>
            <a:endParaRPr lang="en-US" altLang="ja-JP" sz="4400" dirty="0" smtClean="0">
              <a:latin typeface="HGS創英角ｺﾞｼｯｸUB" pitchFamily="50" charset="-128"/>
              <a:ea typeface="HGS創英角ｺﾞｼｯｸUB" pitchFamily="50" charset="-128"/>
            </a:endParaRPr>
          </a:p>
          <a:p>
            <a:pPr>
              <a:buFont typeface="Wingdings" pitchFamily="2" charset="2"/>
              <a:buChar char="p"/>
            </a:pPr>
            <a:r>
              <a:rPr lang="ja-JP" altLang="en-US" sz="6600" dirty="0" smtClean="0">
                <a:latin typeface="HGS創英角ｺﾞｼｯｸUB" pitchFamily="50" charset="-128"/>
                <a:ea typeface="HGS創英角ｺﾞｼｯｸUB" pitchFamily="50" charset="-128"/>
              </a:rPr>
              <a:t>仮説の検証</a:t>
            </a:r>
            <a:endParaRPr lang="ja-JP" altLang="en-US" sz="6600" dirty="0">
              <a:latin typeface="HGS創英角ｺﾞｼｯｸUB" pitchFamily="50" charset="-128"/>
              <a:ea typeface="HGS創英角ｺﾞｼｯｸUB" pitchFamily="50" charset="-128"/>
            </a:endParaRPr>
          </a:p>
        </p:txBody>
      </p:sp>
      <p:sp>
        <p:nvSpPr>
          <p:cNvPr id="6" name="フッター プレースホルダ 5"/>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9" name="スライド番号プレースホルダ 8"/>
          <p:cNvSpPr>
            <a:spLocks noGrp="1"/>
          </p:cNvSpPr>
          <p:nvPr>
            <p:ph type="sldNum" sz="quarter" idx="12"/>
          </p:nvPr>
        </p:nvSpPr>
        <p:spPr/>
        <p:txBody>
          <a:bodyPr/>
          <a:lstStyle/>
          <a:p>
            <a:fld id="{D226E75D-3391-4F44-A92D-2E9426CF7179}" type="slidenum">
              <a:rPr kumimoji="1" lang="ja-JP" altLang="en-US" smtClean="0"/>
              <a:pPr/>
              <a:t>29</a:t>
            </a:fld>
            <a:endParaRPr kumimoji="1" lang="ja-JP" altLang="en-US"/>
          </a:p>
        </p:txBody>
      </p:sp>
    </p:spTree>
    <p:extLst>
      <p:ext uri="{BB962C8B-B14F-4D97-AF65-F5344CB8AC3E}">
        <p14:creationId xmlns:p14="http://schemas.microsoft.com/office/powerpoint/2010/main" val="29944023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CM</a:t>
            </a:r>
            <a:r>
              <a:rPr kumimoji="1" lang="ja-JP" altLang="en-US" dirty="0" smtClean="0"/>
              <a:t>好感度ランキング</a:t>
            </a:r>
            <a:endParaRPr kumimoji="1" lang="ja-JP" altLang="en-US" dirty="0"/>
          </a:p>
        </p:txBody>
      </p:sp>
      <p:grpSp>
        <p:nvGrpSpPr>
          <p:cNvPr id="3" name="グループ化 22"/>
          <p:cNvGrpSpPr/>
          <p:nvPr/>
        </p:nvGrpSpPr>
        <p:grpSpPr>
          <a:xfrm>
            <a:off x="434533" y="1772816"/>
            <a:ext cx="5001563" cy="4464496"/>
            <a:chOff x="179512" y="1916832"/>
            <a:chExt cx="5001563" cy="4464496"/>
          </a:xfrm>
        </p:grpSpPr>
        <p:sp>
          <p:nvSpPr>
            <p:cNvPr id="16" name="角丸四角形 15"/>
            <p:cNvSpPr/>
            <p:nvPr/>
          </p:nvSpPr>
          <p:spPr>
            <a:xfrm>
              <a:off x="179512" y="2420888"/>
              <a:ext cx="4464496" cy="3960440"/>
            </a:xfrm>
            <a:prstGeom prst="roundRect">
              <a:avLst/>
            </a:prstGeom>
            <a:noFill/>
            <a:ln w="66675">
              <a:solidFill>
                <a:srgbClr val="50D45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323528" y="2636912"/>
              <a:ext cx="4176464" cy="3624070"/>
            </a:xfrm>
            <a:prstGeom prst="rect">
              <a:avLst/>
            </a:prstGeom>
            <a:noFill/>
          </p:spPr>
          <p:txBody>
            <a:bodyPr wrap="square" rtlCol="0">
              <a:spAutoFit/>
            </a:bodyPr>
            <a:lstStyle/>
            <a:p>
              <a:pPr>
                <a:lnSpc>
                  <a:spcPct val="120000"/>
                </a:lnSpc>
              </a:pPr>
              <a:r>
                <a:rPr kumimoji="1" lang="ja-JP" altLang="en-US" dirty="0" smtClean="0"/>
                <a:t>１位</a:t>
              </a:r>
              <a:r>
                <a:rPr lang="ja-JP" altLang="ja-JP" dirty="0" smtClean="0"/>
                <a:t>　</a:t>
              </a:r>
              <a:r>
                <a:rPr lang="en-US" altLang="ja-JP" dirty="0" smtClean="0">
                  <a:solidFill>
                    <a:srgbClr val="FF0000"/>
                  </a:solidFill>
                </a:rPr>
                <a:t>Soft Bank</a:t>
              </a:r>
              <a:r>
                <a:rPr lang="ja-JP" altLang="en-US" dirty="0" smtClean="0"/>
                <a:t>　</a:t>
              </a:r>
              <a:r>
                <a:rPr lang="ja-JP" altLang="en-US" sz="1600" dirty="0" smtClean="0"/>
                <a:t>「白戸家：龍馬の休日」篇</a:t>
              </a:r>
              <a:endParaRPr kumimoji="1" lang="en-US" altLang="ja-JP" sz="1600" dirty="0" smtClean="0"/>
            </a:p>
            <a:p>
              <a:pPr>
                <a:lnSpc>
                  <a:spcPct val="120000"/>
                </a:lnSpc>
              </a:pPr>
              <a:r>
                <a:rPr lang="ja-JP" altLang="en-US" dirty="0" smtClean="0"/>
                <a:t>２位</a:t>
              </a:r>
              <a:r>
                <a:rPr lang="ja-JP" altLang="ja-JP" dirty="0" smtClean="0"/>
                <a:t>　</a:t>
              </a:r>
              <a:r>
                <a:rPr lang="en-US" altLang="ja-JP" dirty="0" smtClean="0">
                  <a:solidFill>
                    <a:srgbClr val="FF0000"/>
                  </a:solidFill>
                </a:rPr>
                <a:t>TOYOTA</a:t>
              </a:r>
              <a:r>
                <a:rPr lang="ja-JP" altLang="en-US" dirty="0" smtClean="0"/>
                <a:t>　</a:t>
              </a:r>
              <a:r>
                <a:rPr lang="en-US" altLang="ja-JP" dirty="0" smtClean="0"/>
                <a:t> </a:t>
              </a:r>
              <a:r>
                <a:rPr lang="ja-JP" altLang="en-US" sz="1600" dirty="0" smtClean="0"/>
                <a:t>「のび太のもしもな世界」篇</a:t>
              </a:r>
              <a:endParaRPr lang="en-US" altLang="ja-JP" sz="1600" dirty="0" smtClean="0"/>
            </a:p>
            <a:p>
              <a:pPr>
                <a:lnSpc>
                  <a:spcPct val="120000"/>
                </a:lnSpc>
              </a:pPr>
              <a:r>
                <a:rPr kumimoji="1" lang="ja-JP" altLang="en-US" dirty="0" smtClean="0"/>
                <a:t>３位</a:t>
              </a:r>
              <a:r>
                <a:rPr lang="ja-JP" altLang="ja-JP" dirty="0" smtClean="0"/>
                <a:t>　</a:t>
              </a:r>
              <a:r>
                <a:rPr kumimoji="1" lang="en-US" altLang="ja-JP" dirty="0" smtClean="0">
                  <a:solidFill>
                    <a:srgbClr val="FF0000"/>
                  </a:solidFill>
                </a:rPr>
                <a:t>KDDI</a:t>
              </a:r>
              <a:r>
                <a:rPr kumimoji="1" lang="en-US" altLang="ja-JP" dirty="0" smtClean="0"/>
                <a:t> </a:t>
              </a:r>
              <a:r>
                <a:rPr lang="ja-JP" altLang="en-US" dirty="0" smtClean="0"/>
                <a:t>　　　</a:t>
              </a:r>
              <a:r>
                <a:rPr kumimoji="1" lang="ja-JP" altLang="en-US" sz="1600" dirty="0" smtClean="0"/>
                <a:t>「家族もおトク」</a:t>
              </a:r>
              <a:endParaRPr kumimoji="1" lang="en-US" altLang="ja-JP" sz="1600" dirty="0" smtClean="0"/>
            </a:p>
            <a:p>
              <a:pPr>
                <a:lnSpc>
                  <a:spcPct val="120000"/>
                </a:lnSpc>
              </a:pPr>
              <a:r>
                <a:rPr lang="ja-JP" altLang="en-US" dirty="0" smtClean="0"/>
                <a:t>４位　</a:t>
              </a:r>
              <a:r>
                <a:rPr lang="en-US" altLang="ja-JP" dirty="0" smtClean="0">
                  <a:solidFill>
                    <a:srgbClr val="FF0000"/>
                  </a:solidFill>
                </a:rPr>
                <a:t>NTT</a:t>
              </a:r>
              <a:r>
                <a:rPr lang="ja-JP" altLang="en-US" dirty="0" smtClean="0">
                  <a:solidFill>
                    <a:srgbClr val="FF0000"/>
                  </a:solidFill>
                </a:rPr>
                <a:t>ドコモ</a:t>
              </a:r>
              <a:r>
                <a:rPr lang="en-US" altLang="ja-JP" dirty="0" smtClean="0">
                  <a:solidFill>
                    <a:srgbClr val="FF0000"/>
                  </a:solidFill>
                </a:rPr>
                <a:t> </a:t>
              </a:r>
              <a:r>
                <a:rPr lang="ja-JP" altLang="en-US" sz="1600" dirty="0" smtClean="0"/>
                <a:t>「とあるプレゼンテーション」</a:t>
              </a:r>
              <a:endParaRPr lang="en-US" altLang="ja-JP" sz="1600" dirty="0" smtClean="0"/>
            </a:p>
            <a:p>
              <a:pPr>
                <a:lnSpc>
                  <a:spcPct val="120000"/>
                </a:lnSpc>
              </a:pPr>
              <a:r>
                <a:rPr lang="ja-JP" altLang="en-US" dirty="0" smtClean="0"/>
                <a:t>５位　</a:t>
              </a:r>
              <a:r>
                <a:rPr lang="ja-JP" altLang="en-US" dirty="0" smtClean="0">
                  <a:solidFill>
                    <a:srgbClr val="FF0000"/>
                  </a:solidFill>
                </a:rPr>
                <a:t>ダイハツ</a:t>
              </a:r>
              <a:r>
                <a:rPr lang="ja-JP" altLang="en-US" dirty="0" smtClean="0"/>
                <a:t>　</a:t>
              </a:r>
              <a:r>
                <a:rPr lang="ja-JP" altLang="en-US" sz="1600" dirty="0" smtClean="0"/>
                <a:t>「回転寿司」</a:t>
              </a:r>
              <a:endParaRPr lang="en-US" altLang="ja-JP" sz="1600" dirty="0" smtClean="0"/>
            </a:p>
            <a:p>
              <a:pPr>
                <a:lnSpc>
                  <a:spcPct val="120000"/>
                </a:lnSpc>
              </a:pPr>
              <a:r>
                <a:rPr lang="ja-JP" altLang="en-US" dirty="0" smtClean="0"/>
                <a:t>６位　</a:t>
              </a:r>
              <a:r>
                <a:rPr lang="ja-JP" altLang="en-US" dirty="0" smtClean="0">
                  <a:solidFill>
                    <a:srgbClr val="FF0000"/>
                  </a:solidFill>
                </a:rPr>
                <a:t>グリー　</a:t>
              </a:r>
              <a:r>
                <a:rPr lang="ja-JP" altLang="en-US" dirty="0" smtClean="0"/>
                <a:t>　</a:t>
              </a:r>
              <a:r>
                <a:rPr lang="ja-JP" altLang="en-US" sz="1600" dirty="0" smtClean="0"/>
                <a:t>「探検ドリランド」</a:t>
              </a:r>
              <a:endParaRPr lang="en-US" altLang="ja-JP" sz="1600" dirty="0" smtClean="0"/>
            </a:p>
            <a:p>
              <a:pPr>
                <a:lnSpc>
                  <a:spcPct val="120000"/>
                </a:lnSpc>
              </a:pPr>
              <a:r>
                <a:rPr lang="ja-JP" altLang="en-US" dirty="0" smtClean="0"/>
                <a:t>７位　</a:t>
              </a:r>
              <a:r>
                <a:rPr lang="ja-JP" altLang="en-US" dirty="0" smtClean="0">
                  <a:solidFill>
                    <a:srgbClr val="FF0000"/>
                  </a:solidFill>
                </a:rPr>
                <a:t>ダイハツ</a:t>
              </a:r>
              <a:r>
                <a:rPr lang="ja-JP" altLang="en-US" dirty="0" smtClean="0"/>
                <a:t>　</a:t>
              </a:r>
              <a:r>
                <a:rPr lang="ja-JP" altLang="en-US" sz="1600" dirty="0" smtClean="0"/>
                <a:t>「高い壁」</a:t>
              </a:r>
              <a:r>
                <a:rPr lang="ja-JP" altLang="en-US" dirty="0" smtClean="0"/>
                <a:t>　　</a:t>
              </a:r>
              <a:endParaRPr lang="en-US" altLang="ja-JP" dirty="0" smtClean="0"/>
            </a:p>
            <a:p>
              <a:pPr>
                <a:lnSpc>
                  <a:spcPct val="120000"/>
                </a:lnSpc>
              </a:pPr>
              <a:r>
                <a:rPr lang="ja-JP" altLang="en-US" dirty="0" smtClean="0"/>
                <a:t>８位　</a:t>
              </a:r>
              <a:r>
                <a:rPr lang="ja-JP" altLang="en-US" dirty="0" smtClean="0">
                  <a:solidFill>
                    <a:srgbClr val="FF0000"/>
                  </a:solidFill>
                </a:rPr>
                <a:t>東京ガス</a:t>
              </a:r>
              <a:r>
                <a:rPr lang="ja-JP" altLang="en-US" dirty="0" smtClean="0"/>
                <a:t>　</a:t>
              </a:r>
              <a:r>
                <a:rPr lang="ja-JP" altLang="en-US" sz="1600" dirty="0" smtClean="0"/>
                <a:t>「節電歌」</a:t>
              </a:r>
              <a:endParaRPr lang="en-US" altLang="ja-JP" sz="1600" dirty="0" smtClean="0"/>
            </a:p>
            <a:p>
              <a:pPr>
                <a:lnSpc>
                  <a:spcPct val="120000"/>
                </a:lnSpc>
              </a:pPr>
              <a:r>
                <a:rPr lang="ja-JP" altLang="en-US" dirty="0" smtClean="0"/>
                <a:t>９位　</a:t>
              </a:r>
              <a:r>
                <a:rPr lang="ja-JP" altLang="en-US" dirty="0" smtClean="0">
                  <a:solidFill>
                    <a:srgbClr val="FF0000"/>
                  </a:solidFill>
                </a:rPr>
                <a:t>サントリー</a:t>
              </a:r>
              <a:r>
                <a:rPr lang="ja-JP" altLang="en-US" sz="1600" dirty="0" smtClean="0"/>
                <a:t>「医師」</a:t>
              </a:r>
              <a:endParaRPr lang="en-US" altLang="ja-JP" sz="1600" dirty="0" smtClean="0"/>
            </a:p>
            <a:p>
              <a:pPr>
                <a:lnSpc>
                  <a:spcPct val="120000"/>
                </a:lnSpc>
              </a:pPr>
              <a:r>
                <a:rPr lang="en-US" altLang="ja-JP" dirty="0" smtClean="0"/>
                <a:t>10</a:t>
              </a:r>
              <a:r>
                <a:rPr lang="ja-JP" altLang="en-US" dirty="0" smtClean="0"/>
                <a:t>位　日清食品　</a:t>
              </a:r>
              <a:r>
                <a:rPr lang="ja-JP" altLang="en-US" sz="1600" dirty="0" smtClean="0"/>
                <a:t>「ひよこ売り子」</a:t>
              </a:r>
              <a:endParaRPr lang="en-US" altLang="ja-JP" sz="1600" dirty="0" smtClean="0"/>
            </a:p>
            <a:p>
              <a:pPr>
                <a:lnSpc>
                  <a:spcPct val="70000"/>
                </a:lnSpc>
              </a:pPr>
              <a:r>
                <a:rPr kumimoji="1" lang="ja-JP" altLang="en-US" dirty="0" smtClean="0"/>
                <a:t>　　　　　　　　　　　　</a:t>
              </a:r>
              <a:r>
                <a:rPr kumimoji="1" lang="ja-JP" altLang="en-US" sz="1200" dirty="0" smtClean="0"/>
                <a:t>（</a:t>
              </a:r>
              <a:r>
                <a:rPr kumimoji="1" lang="en-US" altLang="ja-JP" sz="1200" dirty="0" smtClean="0"/>
                <a:t>CM</a:t>
              </a:r>
              <a:r>
                <a:rPr kumimoji="1" lang="ja-JP" altLang="en-US" sz="1200" dirty="0" smtClean="0"/>
                <a:t>総合研究所より）</a:t>
              </a:r>
              <a:endParaRPr kumimoji="1" lang="ja-JP" altLang="en-US" sz="1200" dirty="0"/>
            </a:p>
          </p:txBody>
        </p:sp>
        <p:sp>
          <p:nvSpPr>
            <p:cNvPr id="5" name="テキスト ボックス 4"/>
            <p:cNvSpPr txBox="1"/>
            <p:nvPr/>
          </p:nvSpPr>
          <p:spPr>
            <a:xfrm>
              <a:off x="251520" y="1916832"/>
              <a:ext cx="4929555" cy="461665"/>
            </a:xfrm>
            <a:prstGeom prst="rect">
              <a:avLst/>
            </a:prstGeom>
            <a:noFill/>
          </p:spPr>
          <p:txBody>
            <a:bodyPr wrap="none" rtlCol="0">
              <a:spAutoFit/>
            </a:bodyPr>
            <a:lstStyle/>
            <a:p>
              <a:r>
                <a:rPr kumimoji="1" lang="en-US" altLang="ja-JP" sz="2400" dirty="0" smtClean="0"/>
                <a:t>2012</a:t>
              </a:r>
              <a:r>
                <a:rPr kumimoji="1" lang="ja-JP" altLang="en-US" sz="2400" dirty="0" smtClean="0"/>
                <a:t>年上半期</a:t>
              </a:r>
              <a:r>
                <a:rPr kumimoji="1" lang="en-US" altLang="ja-JP" sz="2400" dirty="0" smtClean="0"/>
                <a:t>CM</a:t>
              </a:r>
              <a:r>
                <a:rPr kumimoji="1" lang="ja-JP" altLang="en-US" sz="2400" dirty="0" smtClean="0"/>
                <a:t>好感度ランキング</a:t>
              </a:r>
              <a:endParaRPr kumimoji="1" lang="ja-JP" altLang="en-US" sz="2400" dirty="0"/>
            </a:p>
          </p:txBody>
        </p:sp>
      </p:grpSp>
      <p:pic>
        <p:nvPicPr>
          <p:cNvPr id="21" name="図 20"/>
          <p:cNvPicPr>
            <a:picLocks noChangeAspect="1"/>
          </p:cNvPicPr>
          <p:nvPr/>
        </p:nvPicPr>
        <p:blipFill>
          <a:blip r:embed="rId2" cstate="print"/>
          <a:stretch>
            <a:fillRect/>
          </a:stretch>
        </p:blipFill>
        <p:spPr>
          <a:xfrm rot="20860984">
            <a:off x="5652646" y="1910601"/>
            <a:ext cx="1454985" cy="1512168"/>
          </a:xfrm>
          <a:prstGeom prst="ellipse">
            <a:avLst/>
          </a:prstGeom>
          <a:ln>
            <a:noFill/>
          </a:ln>
          <a:effectLst>
            <a:softEdge rad="112500"/>
          </a:effectLst>
        </p:spPr>
      </p:pic>
      <p:pic>
        <p:nvPicPr>
          <p:cNvPr id="22" name="図 21"/>
          <p:cNvPicPr>
            <a:picLocks noChangeAspect="1"/>
          </p:cNvPicPr>
          <p:nvPr/>
        </p:nvPicPr>
        <p:blipFill>
          <a:blip r:embed="rId3" cstate="print"/>
          <a:stretch>
            <a:fillRect/>
          </a:stretch>
        </p:blipFill>
        <p:spPr>
          <a:xfrm rot="690193">
            <a:off x="6437970" y="5005521"/>
            <a:ext cx="1522184" cy="1535084"/>
          </a:xfrm>
          <a:prstGeom prst="ellipse">
            <a:avLst/>
          </a:prstGeom>
          <a:ln>
            <a:noFill/>
          </a:ln>
          <a:effectLst>
            <a:softEdge rad="112500"/>
          </a:effectLst>
        </p:spPr>
      </p:pic>
      <p:grpSp>
        <p:nvGrpSpPr>
          <p:cNvPr id="4" name="グループ化 16"/>
          <p:cNvGrpSpPr/>
          <p:nvPr/>
        </p:nvGrpSpPr>
        <p:grpSpPr>
          <a:xfrm>
            <a:off x="5076056" y="3573016"/>
            <a:ext cx="1152128" cy="936104"/>
            <a:chOff x="4788024" y="3501008"/>
            <a:chExt cx="1296144" cy="936104"/>
          </a:xfrm>
          <a:gradFill flip="none" rotWithShape="1">
            <a:gsLst>
              <a:gs pos="0">
                <a:schemeClr val="accent6">
                  <a:lumMod val="75000"/>
                  <a:tint val="66000"/>
                  <a:satMod val="160000"/>
                </a:schemeClr>
              </a:gs>
              <a:gs pos="50000">
                <a:schemeClr val="accent6">
                  <a:lumMod val="75000"/>
                  <a:tint val="44500"/>
                  <a:satMod val="160000"/>
                </a:schemeClr>
              </a:gs>
              <a:gs pos="100000">
                <a:schemeClr val="accent6">
                  <a:lumMod val="75000"/>
                  <a:tint val="23500"/>
                  <a:satMod val="160000"/>
                </a:schemeClr>
              </a:gs>
            </a:gsLst>
            <a:lin ang="16200000" scaled="1"/>
            <a:tileRect/>
          </a:gradFill>
        </p:grpSpPr>
        <p:sp>
          <p:nvSpPr>
            <p:cNvPr id="25" name="右矢印 24"/>
            <p:cNvSpPr/>
            <p:nvPr/>
          </p:nvSpPr>
          <p:spPr>
            <a:xfrm>
              <a:off x="4788024" y="3501008"/>
              <a:ext cx="1296144" cy="936104"/>
            </a:xfrm>
            <a:prstGeom prst="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50800">
              <a:solidFill>
                <a:srgbClr val="FFC00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kumimoji="1" lang="ja-JP" altLang="en-US">
                <a:ln w="18415" cmpd="sng">
                  <a:solidFill>
                    <a:srgbClr val="FFFFFF"/>
                  </a:solidFill>
                  <a:prstDash val="solid"/>
                </a:ln>
                <a:solidFill>
                  <a:srgbClr val="FFFFFF"/>
                </a:solidFill>
                <a:effectLst>
                  <a:outerShdw blurRad="50800" dist="38100" dir="2700000" algn="tl" rotWithShape="0">
                    <a:prstClr val="black">
                      <a:alpha val="40000"/>
                    </a:prstClr>
                  </a:outerShdw>
                </a:effectLst>
              </a:endParaRPr>
            </a:p>
          </p:txBody>
        </p:sp>
        <p:sp>
          <p:nvSpPr>
            <p:cNvPr id="27" name="テキスト ボックス 26"/>
            <p:cNvSpPr txBox="1"/>
            <p:nvPr/>
          </p:nvSpPr>
          <p:spPr>
            <a:xfrm>
              <a:off x="4860032" y="3789040"/>
              <a:ext cx="877163" cy="369332"/>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p:spPr>
          <p:txBody>
            <a:bodyPr wrap="none" rtlCol="0">
              <a:spAutoFit/>
            </a:bodyPr>
            <a:lstStyle/>
            <a:p>
              <a:r>
                <a:rPr lang="ja-JP" altLang="en-US" dirty="0" smtClean="0"/>
                <a:t>共通点</a:t>
              </a:r>
              <a:endParaRPr kumimoji="1" lang="ja-JP" altLang="en-US" dirty="0"/>
            </a:p>
          </p:txBody>
        </p:sp>
      </p:grpSp>
      <p:pic>
        <p:nvPicPr>
          <p:cNvPr id="1026" name="Picture 2" descr="Z:\My Documents\My Pictures\ジョーンズ.jpg"/>
          <p:cNvPicPr>
            <a:picLocks noChangeAspect="1" noChangeArrowheads="1"/>
          </p:cNvPicPr>
          <p:nvPr/>
        </p:nvPicPr>
        <p:blipFill>
          <a:blip r:embed="rId4" cstate="print"/>
          <a:srcRect/>
          <a:stretch>
            <a:fillRect/>
          </a:stretch>
        </p:blipFill>
        <p:spPr bwMode="auto">
          <a:xfrm rot="609823">
            <a:off x="7474504" y="1610716"/>
            <a:ext cx="1554998" cy="1435993"/>
          </a:xfrm>
          <a:prstGeom prst="ellipse">
            <a:avLst/>
          </a:prstGeom>
          <a:ln>
            <a:noFill/>
          </a:ln>
          <a:effectLst>
            <a:softEdge rad="112500"/>
          </a:effectLst>
        </p:spPr>
      </p:pic>
      <p:sp>
        <p:nvSpPr>
          <p:cNvPr id="19" name="フッター プレースホルダ 18"/>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24" name="スライド番号プレースホルダ 23"/>
          <p:cNvSpPr>
            <a:spLocks noGrp="1"/>
          </p:cNvSpPr>
          <p:nvPr>
            <p:ph type="sldNum" sz="quarter" idx="12"/>
          </p:nvPr>
        </p:nvSpPr>
        <p:spPr/>
        <p:txBody>
          <a:bodyPr/>
          <a:lstStyle/>
          <a:p>
            <a:fld id="{D226E75D-3391-4F44-A92D-2E9426CF7179}" type="slidenum">
              <a:rPr kumimoji="1" lang="ja-JP" altLang="en-US" smtClean="0"/>
              <a:pPr/>
              <a:t>3</a:t>
            </a:fld>
            <a:endParaRPr kumimoji="1" lang="ja-JP" altLang="en-US"/>
          </a:p>
        </p:txBody>
      </p:sp>
      <p:grpSp>
        <p:nvGrpSpPr>
          <p:cNvPr id="26" name="グループ化 25"/>
          <p:cNvGrpSpPr/>
          <p:nvPr/>
        </p:nvGrpSpPr>
        <p:grpSpPr>
          <a:xfrm>
            <a:off x="6372200" y="3212976"/>
            <a:ext cx="2698175" cy="1634698"/>
            <a:chOff x="6372200" y="3212976"/>
            <a:chExt cx="2698175" cy="1634698"/>
          </a:xfrm>
        </p:grpSpPr>
        <p:grpSp>
          <p:nvGrpSpPr>
            <p:cNvPr id="7" name="グループ化 18"/>
            <p:cNvGrpSpPr/>
            <p:nvPr/>
          </p:nvGrpSpPr>
          <p:grpSpPr>
            <a:xfrm>
              <a:off x="6372200" y="3429000"/>
              <a:ext cx="2698175" cy="1418674"/>
              <a:chOff x="6372200" y="3429000"/>
              <a:chExt cx="2698175" cy="1418674"/>
            </a:xfrm>
          </p:grpSpPr>
          <p:sp>
            <p:nvSpPr>
              <p:cNvPr id="33" name="テキスト ボックス 32"/>
              <p:cNvSpPr txBox="1"/>
              <p:nvPr/>
            </p:nvSpPr>
            <p:spPr>
              <a:xfrm>
                <a:off x="6372200" y="4509120"/>
                <a:ext cx="2698175" cy="338554"/>
              </a:xfrm>
              <a:prstGeom prst="rect">
                <a:avLst/>
              </a:prstGeom>
              <a:noFill/>
            </p:spPr>
            <p:txBody>
              <a:bodyPr wrap="none" rtlCol="0">
                <a:spAutoFit/>
              </a:bodyPr>
              <a:lstStyle/>
              <a:p>
                <a:r>
                  <a:rPr kumimoji="1" lang="ja-JP" altLang="en-US" sz="1600" dirty="0" smtClean="0"/>
                  <a:t>（</a:t>
                </a:r>
                <a:r>
                  <a:rPr kumimoji="1" lang="ja-JP" altLang="en-US" sz="1600" b="1" dirty="0" smtClean="0"/>
                  <a:t>広告表現</a:t>
                </a:r>
                <a:r>
                  <a:rPr kumimoji="1" lang="ja-JP" altLang="en-US" sz="1600" dirty="0" smtClean="0"/>
                  <a:t>のひとつと考える）</a:t>
                </a:r>
                <a:endParaRPr kumimoji="1" lang="ja-JP" altLang="en-US" sz="1600" dirty="0"/>
              </a:p>
            </p:txBody>
          </p:sp>
          <p:sp>
            <p:nvSpPr>
              <p:cNvPr id="18" name="テキスト ボックス 17"/>
              <p:cNvSpPr txBox="1"/>
              <p:nvPr/>
            </p:nvSpPr>
            <p:spPr>
              <a:xfrm>
                <a:off x="6732240" y="3429000"/>
                <a:ext cx="1723549" cy="707886"/>
              </a:xfrm>
              <a:prstGeom prst="rect">
                <a:avLst/>
              </a:prstGeom>
              <a:noFill/>
            </p:spPr>
            <p:txBody>
              <a:bodyPr wrap="none" rtlCol="0">
                <a:spAutoFit/>
              </a:bodyPr>
              <a:lstStyle/>
              <a:p>
                <a:r>
                  <a:rPr lang="ja-JP" altLang="en-US" sz="4000" dirty="0" smtClean="0">
                    <a:solidFill>
                      <a:srgbClr val="FF0000"/>
                    </a:solidFill>
                    <a:latin typeface="HGS創英角ｺﾞｼｯｸUB" pitchFamily="50" charset="-128"/>
                    <a:ea typeface="HGS創英角ｺﾞｼｯｸUB" pitchFamily="50" charset="-128"/>
                  </a:rPr>
                  <a:t>物語性</a:t>
                </a:r>
                <a:endParaRPr kumimoji="1" lang="ja-JP" altLang="en-US" sz="4000" dirty="0">
                  <a:solidFill>
                    <a:srgbClr val="FF0000"/>
                  </a:solidFill>
                  <a:latin typeface="HGS創英角ｺﾞｼｯｸUB" pitchFamily="50" charset="-128"/>
                  <a:ea typeface="HGS創英角ｺﾞｼｯｸUB" pitchFamily="50" charset="-128"/>
                </a:endParaRPr>
              </a:p>
            </p:txBody>
          </p:sp>
        </p:grpSp>
        <p:sp>
          <p:nvSpPr>
            <p:cNvPr id="23" name="雲 22"/>
            <p:cNvSpPr/>
            <p:nvPr/>
          </p:nvSpPr>
          <p:spPr>
            <a:xfrm>
              <a:off x="6444208" y="3212976"/>
              <a:ext cx="2448272" cy="1296144"/>
            </a:xfrm>
            <a:prstGeom prst="cloud">
              <a:avLst/>
            </a:prstGeom>
            <a:noFill/>
            <a:ln w="50800">
              <a:solidFill>
                <a:srgbClr val="50D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5194472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1000"/>
                                        <p:tgtEl>
                                          <p:spTgt spid="102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全体的な調査概要</a:t>
            </a:r>
            <a:endParaRPr kumimoji="1" lang="ja-JP" altLang="en-US" dirty="0"/>
          </a:p>
        </p:txBody>
      </p:sp>
      <p:graphicFrame>
        <p:nvGraphicFramePr>
          <p:cNvPr id="8" name="図表 7"/>
          <p:cNvGraphicFramePr/>
          <p:nvPr>
            <p:extLst>
              <p:ext uri="{D42A27DB-BD31-4B8C-83A1-F6EECF244321}">
                <p14:modId xmlns:p14="http://schemas.microsoft.com/office/powerpoint/2010/main" val="2807611567"/>
              </p:ext>
            </p:extLst>
          </p:nvPr>
        </p:nvGraphicFramePr>
        <p:xfrm>
          <a:off x="899592" y="1916832"/>
          <a:ext cx="7056784"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フッター プレースホルダ 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7" name="スライド番号プレースホルダ 6"/>
          <p:cNvSpPr>
            <a:spLocks noGrp="1"/>
          </p:cNvSpPr>
          <p:nvPr>
            <p:ph type="sldNum" sz="quarter" idx="12"/>
          </p:nvPr>
        </p:nvSpPr>
        <p:spPr/>
        <p:txBody>
          <a:bodyPr/>
          <a:lstStyle/>
          <a:p>
            <a:fld id="{D226E75D-3391-4F44-A92D-2E9426CF7179}" type="slidenum">
              <a:rPr kumimoji="1" lang="ja-JP" altLang="en-US" smtClean="0"/>
              <a:pPr/>
              <a:t>30</a:t>
            </a:fld>
            <a:endParaRPr kumimoji="1" lang="ja-JP" altLang="en-US"/>
          </a:p>
        </p:txBody>
      </p:sp>
    </p:spTree>
    <p:extLst>
      <p:ext uri="{BB962C8B-B14F-4D97-AF65-F5344CB8AC3E}">
        <p14:creationId xmlns:p14="http://schemas.microsoft.com/office/powerpoint/2010/main" val="355975095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予備調査概要</a:t>
            </a:r>
            <a:endParaRPr kumimoji="1" lang="ja-JP" altLang="en-US" dirty="0"/>
          </a:p>
        </p:txBody>
      </p:sp>
      <p:sp>
        <p:nvSpPr>
          <p:cNvPr id="6" name="AutoShape 5"/>
          <p:cNvSpPr>
            <a:spLocks noChangeArrowheads="1"/>
          </p:cNvSpPr>
          <p:nvPr/>
        </p:nvSpPr>
        <p:spPr bwMode="auto">
          <a:xfrm>
            <a:off x="467544" y="2348880"/>
            <a:ext cx="8207375" cy="3959225"/>
          </a:xfrm>
          <a:prstGeom prst="foldedCorner">
            <a:avLst>
              <a:gd name="adj" fmla="val 16824"/>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l"/>
            <a:endParaRPr lang="ja-JP" altLang="en-US">
              <a:solidFill>
                <a:schemeClr val="tx1"/>
              </a:solidFill>
              <a:latin typeface="Verdana" pitchFamily="34" charset="0"/>
            </a:endParaRPr>
          </a:p>
        </p:txBody>
      </p:sp>
      <p:sp>
        <p:nvSpPr>
          <p:cNvPr id="9" name="AutoShape 7"/>
          <p:cNvSpPr>
            <a:spLocks noChangeArrowheads="1"/>
          </p:cNvSpPr>
          <p:nvPr/>
        </p:nvSpPr>
        <p:spPr bwMode="auto">
          <a:xfrm>
            <a:off x="611560" y="2708920"/>
            <a:ext cx="8136904" cy="3312368"/>
          </a:xfrm>
          <a:prstGeom prst="foldedCorner">
            <a:avLst>
              <a:gd name="adj" fmla="val 16824"/>
            </a:avLst>
          </a:prstGeom>
          <a:noFill/>
          <a:ln w="9525">
            <a:noFill/>
            <a:round/>
            <a:headEnd/>
            <a:tailEnd/>
          </a:ln>
        </p:spPr>
        <p:txBody>
          <a:bodyPr wrap="none"/>
          <a:lstStyle/>
          <a:p>
            <a:r>
              <a:rPr lang="ja-JP" altLang="en-US" sz="3200" dirty="0">
                <a:solidFill>
                  <a:schemeClr val="tx1"/>
                </a:solidFill>
                <a:latin typeface="Verdana" pitchFamily="34" charset="0"/>
              </a:rPr>
              <a:t>　</a:t>
            </a:r>
            <a:r>
              <a:rPr lang="en-US" altLang="ja-JP" sz="3200" dirty="0">
                <a:solidFill>
                  <a:schemeClr val="tx1"/>
                </a:solidFill>
                <a:latin typeface="Verdana" pitchFamily="34" charset="0"/>
              </a:rPr>
              <a:t>【</a:t>
            </a:r>
            <a:r>
              <a:rPr lang="ja-JP" altLang="en-US" sz="3200" dirty="0">
                <a:solidFill>
                  <a:schemeClr val="tx1"/>
                </a:solidFill>
                <a:latin typeface="Verdana" pitchFamily="34" charset="0"/>
              </a:rPr>
              <a:t>調査目的</a:t>
            </a:r>
            <a:r>
              <a:rPr lang="en-US" altLang="ja-JP" sz="3200" dirty="0" smtClean="0">
                <a:solidFill>
                  <a:schemeClr val="tx1"/>
                </a:solidFill>
                <a:latin typeface="Verdana" pitchFamily="34" charset="0"/>
              </a:rPr>
              <a:t>】</a:t>
            </a:r>
            <a:r>
              <a:rPr lang="ja-JP" altLang="en-US" sz="3200" dirty="0" smtClean="0">
                <a:solidFill>
                  <a:schemeClr val="tx1"/>
                </a:solidFill>
                <a:latin typeface="Verdana" pitchFamily="34" charset="0"/>
              </a:rPr>
              <a:t>　ＣＭ群の決定</a:t>
            </a:r>
            <a:endParaRPr lang="ja-JP" altLang="en-US" sz="3200" dirty="0">
              <a:solidFill>
                <a:srgbClr val="FF0000"/>
              </a:solidFill>
              <a:latin typeface="Verdana" pitchFamily="34" charset="0"/>
            </a:endParaRPr>
          </a:p>
          <a:p>
            <a:pPr algn="l"/>
            <a:r>
              <a:rPr lang="ja-JP" altLang="en-US" sz="3200" dirty="0">
                <a:solidFill>
                  <a:schemeClr val="tx1"/>
                </a:solidFill>
                <a:latin typeface="Verdana" pitchFamily="34" charset="0"/>
              </a:rPr>
              <a:t>　</a:t>
            </a:r>
            <a:r>
              <a:rPr lang="en-US" altLang="ja-JP" sz="3200" dirty="0">
                <a:solidFill>
                  <a:schemeClr val="tx1"/>
                </a:solidFill>
                <a:latin typeface="Verdana" pitchFamily="34" charset="0"/>
              </a:rPr>
              <a:t>【</a:t>
            </a:r>
            <a:r>
              <a:rPr lang="ja-JP" altLang="en-US" sz="3200" dirty="0">
                <a:solidFill>
                  <a:schemeClr val="tx1"/>
                </a:solidFill>
                <a:latin typeface="Verdana" pitchFamily="34" charset="0"/>
              </a:rPr>
              <a:t>調査</a:t>
            </a:r>
            <a:r>
              <a:rPr lang="ja-JP" altLang="en-US" sz="3200" dirty="0" smtClean="0">
                <a:solidFill>
                  <a:schemeClr val="tx1"/>
                </a:solidFill>
                <a:latin typeface="Verdana" pitchFamily="34" charset="0"/>
              </a:rPr>
              <a:t>対象</a:t>
            </a:r>
            <a:r>
              <a:rPr lang="en-US" altLang="ja-JP" sz="3200" dirty="0" smtClean="0">
                <a:latin typeface="Verdana" pitchFamily="34" charset="0"/>
              </a:rPr>
              <a:t>】</a:t>
            </a:r>
            <a:r>
              <a:rPr lang="ja-JP" altLang="en-US" sz="3200" dirty="0" smtClean="0">
                <a:latin typeface="Verdana" pitchFamily="34" charset="0"/>
              </a:rPr>
              <a:t>　１０</a:t>
            </a:r>
            <a:r>
              <a:rPr lang="en-US" altLang="ja-JP" sz="3200" dirty="0" smtClean="0">
                <a:latin typeface="Verdana" pitchFamily="34" charset="0"/>
              </a:rPr>
              <a:t>〜</a:t>
            </a:r>
            <a:r>
              <a:rPr lang="ja-JP" altLang="en-US" sz="3200" dirty="0" smtClean="0">
                <a:latin typeface="Verdana" pitchFamily="34" charset="0"/>
              </a:rPr>
              <a:t>５０代の男女</a:t>
            </a:r>
            <a:endParaRPr lang="en-US" altLang="ja-JP" sz="3200" dirty="0">
              <a:solidFill>
                <a:schemeClr val="tx1"/>
              </a:solidFill>
              <a:latin typeface="Verdana" pitchFamily="34" charset="0"/>
            </a:endParaRPr>
          </a:p>
          <a:p>
            <a:pPr algn="l"/>
            <a:r>
              <a:rPr lang="ja-JP" altLang="en-US" sz="3200" dirty="0">
                <a:solidFill>
                  <a:schemeClr val="tx1"/>
                </a:solidFill>
                <a:latin typeface="Verdana" pitchFamily="34" charset="0"/>
              </a:rPr>
              <a:t>　</a:t>
            </a:r>
            <a:r>
              <a:rPr lang="en-US" altLang="ja-JP" sz="3200" dirty="0">
                <a:solidFill>
                  <a:schemeClr val="tx1"/>
                </a:solidFill>
                <a:latin typeface="Verdana" pitchFamily="34" charset="0"/>
              </a:rPr>
              <a:t>【</a:t>
            </a:r>
            <a:r>
              <a:rPr lang="ja-JP" altLang="en-US" sz="3200" dirty="0">
                <a:solidFill>
                  <a:schemeClr val="tx1"/>
                </a:solidFill>
                <a:latin typeface="Verdana" pitchFamily="34" charset="0"/>
              </a:rPr>
              <a:t>調査方法</a:t>
            </a:r>
            <a:r>
              <a:rPr lang="en-US" altLang="ja-JP" sz="3200" dirty="0" smtClean="0">
                <a:solidFill>
                  <a:schemeClr val="tx1"/>
                </a:solidFill>
                <a:latin typeface="Verdana" pitchFamily="34" charset="0"/>
              </a:rPr>
              <a:t>】</a:t>
            </a:r>
            <a:r>
              <a:rPr lang="ja-JP" altLang="en-US" sz="3200" dirty="0" smtClean="0">
                <a:solidFill>
                  <a:schemeClr val="tx1"/>
                </a:solidFill>
                <a:latin typeface="Verdana" pitchFamily="34" charset="0"/>
              </a:rPr>
              <a:t>　</a:t>
            </a:r>
            <a:r>
              <a:rPr lang="en-US" altLang="ja-JP" sz="3200" dirty="0" smtClean="0">
                <a:solidFill>
                  <a:schemeClr val="tx1"/>
                </a:solidFill>
                <a:latin typeface="Verdana" pitchFamily="34" charset="0"/>
              </a:rPr>
              <a:t>CM</a:t>
            </a:r>
            <a:r>
              <a:rPr lang="ja-JP" altLang="en-US" sz="3200" dirty="0" smtClean="0">
                <a:solidFill>
                  <a:schemeClr val="tx1"/>
                </a:solidFill>
                <a:latin typeface="Verdana" pitchFamily="34" charset="0"/>
              </a:rPr>
              <a:t>視聴と</a:t>
            </a:r>
            <a:r>
              <a:rPr lang="ja-JP" altLang="en-US" sz="3200" dirty="0" smtClean="0">
                <a:latin typeface="Verdana" pitchFamily="34" charset="0"/>
              </a:rPr>
              <a:t>アンケート用</a:t>
            </a:r>
            <a:r>
              <a:rPr lang="ja-JP" altLang="en-US" sz="3200" dirty="0" smtClean="0">
                <a:solidFill>
                  <a:schemeClr val="tx1"/>
                </a:solidFill>
                <a:latin typeface="Verdana" pitchFamily="34" charset="0"/>
              </a:rPr>
              <a:t>紙</a:t>
            </a:r>
            <a:endParaRPr lang="ja-JP" altLang="en-US" sz="3200" dirty="0">
              <a:latin typeface="Verdana" pitchFamily="34" charset="0"/>
            </a:endParaRPr>
          </a:p>
          <a:p>
            <a:pPr algn="l"/>
            <a:r>
              <a:rPr lang="ja-JP" altLang="en-US" sz="3200" dirty="0">
                <a:solidFill>
                  <a:schemeClr val="tx1"/>
                </a:solidFill>
                <a:latin typeface="Verdana" pitchFamily="34" charset="0"/>
              </a:rPr>
              <a:t>　</a:t>
            </a:r>
            <a:r>
              <a:rPr lang="en-US" altLang="ja-JP" sz="3200" dirty="0">
                <a:solidFill>
                  <a:schemeClr val="tx1"/>
                </a:solidFill>
                <a:latin typeface="Verdana" pitchFamily="34" charset="0"/>
              </a:rPr>
              <a:t>【</a:t>
            </a:r>
            <a:r>
              <a:rPr lang="ja-JP" altLang="en-US" sz="3200" dirty="0">
                <a:solidFill>
                  <a:schemeClr val="tx1"/>
                </a:solidFill>
                <a:latin typeface="Verdana" pitchFamily="34" charset="0"/>
              </a:rPr>
              <a:t>調査期間</a:t>
            </a:r>
            <a:r>
              <a:rPr lang="en-US" altLang="ja-JP" sz="3200" dirty="0" smtClean="0">
                <a:solidFill>
                  <a:schemeClr val="tx1"/>
                </a:solidFill>
                <a:latin typeface="Verdana" pitchFamily="34" charset="0"/>
              </a:rPr>
              <a:t>】</a:t>
            </a:r>
            <a:r>
              <a:rPr lang="ja-JP" altLang="en-US" sz="3200" dirty="0" smtClean="0">
                <a:solidFill>
                  <a:schemeClr val="tx1"/>
                </a:solidFill>
                <a:latin typeface="Verdana" pitchFamily="34" charset="0"/>
              </a:rPr>
              <a:t>　</a:t>
            </a:r>
            <a:r>
              <a:rPr lang="en-US" altLang="ja-JP" sz="3200" dirty="0" smtClean="0">
                <a:solidFill>
                  <a:schemeClr val="tx1"/>
                </a:solidFill>
                <a:latin typeface="Verdana" pitchFamily="34" charset="0"/>
              </a:rPr>
              <a:t>2012</a:t>
            </a:r>
            <a:r>
              <a:rPr lang="ja-JP" altLang="en-US" sz="3200" dirty="0" smtClean="0">
                <a:solidFill>
                  <a:schemeClr val="tx1"/>
                </a:solidFill>
                <a:latin typeface="Verdana" pitchFamily="34" charset="0"/>
              </a:rPr>
              <a:t>年</a:t>
            </a:r>
            <a:r>
              <a:rPr lang="en-US" altLang="ja-JP" sz="3200" dirty="0" smtClean="0">
                <a:solidFill>
                  <a:schemeClr val="tx1"/>
                </a:solidFill>
                <a:latin typeface="Verdana" pitchFamily="34" charset="0"/>
              </a:rPr>
              <a:t>11</a:t>
            </a:r>
            <a:r>
              <a:rPr lang="ja-JP" altLang="en-US" sz="3200" dirty="0" smtClean="0">
                <a:solidFill>
                  <a:schemeClr val="tx1"/>
                </a:solidFill>
                <a:latin typeface="Verdana" pitchFamily="34" charset="0"/>
              </a:rPr>
              <a:t>月下旬</a:t>
            </a:r>
            <a:endParaRPr lang="ja-JP" altLang="en-US" sz="3200" dirty="0">
              <a:solidFill>
                <a:schemeClr val="tx1"/>
              </a:solidFill>
              <a:latin typeface="Verdana" pitchFamily="34" charset="0"/>
            </a:endParaRPr>
          </a:p>
          <a:p>
            <a:pPr algn="l"/>
            <a:r>
              <a:rPr lang="ja-JP" altLang="en-US" sz="3200" dirty="0">
                <a:solidFill>
                  <a:schemeClr val="tx1"/>
                </a:solidFill>
                <a:latin typeface="ＭＳ Ｐゴシック" pitchFamily="50" charset="-128"/>
              </a:rPr>
              <a:t>　</a:t>
            </a:r>
            <a:r>
              <a:rPr lang="en-US" altLang="ja-JP" sz="3200" dirty="0">
                <a:solidFill>
                  <a:schemeClr val="tx1"/>
                </a:solidFill>
                <a:latin typeface="ＭＳ Ｐゴシック" pitchFamily="50" charset="-128"/>
              </a:rPr>
              <a:t>【</a:t>
            </a:r>
            <a:r>
              <a:rPr lang="ja-JP" altLang="en-US" sz="3200" dirty="0">
                <a:solidFill>
                  <a:schemeClr val="tx1"/>
                </a:solidFill>
                <a:latin typeface="ＭＳ Ｐゴシック" pitchFamily="50" charset="-128"/>
              </a:rPr>
              <a:t>サンプルサイズ</a:t>
            </a:r>
            <a:r>
              <a:rPr lang="en-US" altLang="ja-JP" sz="3200" dirty="0" smtClean="0">
                <a:solidFill>
                  <a:schemeClr val="tx1"/>
                </a:solidFill>
                <a:latin typeface="ＭＳ Ｐゴシック" pitchFamily="50" charset="-128"/>
              </a:rPr>
              <a:t>】</a:t>
            </a:r>
            <a:r>
              <a:rPr lang="ja-JP" altLang="en-US" sz="3200" dirty="0" smtClean="0">
                <a:solidFill>
                  <a:schemeClr val="tx1"/>
                </a:solidFill>
                <a:latin typeface="ＭＳ Ｐゴシック" pitchFamily="50" charset="-128"/>
              </a:rPr>
              <a:t>３６</a:t>
            </a:r>
            <a:r>
              <a:rPr lang="en-US" altLang="ja-JP" sz="3200" dirty="0" smtClean="0">
                <a:solidFill>
                  <a:schemeClr val="tx1"/>
                </a:solidFill>
                <a:latin typeface="ＭＳ Ｐゴシック" pitchFamily="50" charset="-128"/>
              </a:rPr>
              <a:t> (</a:t>
            </a:r>
            <a:r>
              <a:rPr lang="ja-JP" altLang="en-US" sz="3200" dirty="0">
                <a:solidFill>
                  <a:schemeClr val="tx1"/>
                </a:solidFill>
                <a:latin typeface="ＭＳ Ｐゴシック" pitchFamily="50" charset="-128"/>
              </a:rPr>
              <a:t>有効</a:t>
            </a:r>
            <a:r>
              <a:rPr lang="ja-JP" altLang="en-US" sz="3200" dirty="0" smtClean="0">
                <a:solidFill>
                  <a:schemeClr val="tx1"/>
                </a:solidFill>
                <a:latin typeface="ＭＳ Ｐゴシック" pitchFamily="50" charset="-128"/>
              </a:rPr>
              <a:t>回答数３６</a:t>
            </a:r>
            <a:r>
              <a:rPr lang="en-US" altLang="ja-JP" sz="3200" dirty="0" smtClean="0">
                <a:solidFill>
                  <a:schemeClr val="tx1"/>
                </a:solidFill>
                <a:latin typeface="ＭＳ Ｐゴシック" pitchFamily="50" charset="-128"/>
              </a:rPr>
              <a:t>)</a:t>
            </a:r>
          </a:p>
        </p:txBody>
      </p:sp>
      <p:sp>
        <p:nvSpPr>
          <p:cNvPr id="13" name="テキスト ボックス 12"/>
          <p:cNvSpPr txBox="1"/>
          <p:nvPr/>
        </p:nvSpPr>
        <p:spPr>
          <a:xfrm>
            <a:off x="251520" y="1772816"/>
            <a:ext cx="8424936" cy="523220"/>
          </a:xfrm>
          <a:prstGeom prst="rect">
            <a:avLst/>
          </a:prstGeom>
          <a:noFill/>
        </p:spPr>
        <p:txBody>
          <a:bodyPr wrap="square" rtlCol="0">
            <a:spAutoFit/>
          </a:bodyPr>
          <a:lstStyle/>
          <a:p>
            <a:r>
              <a:rPr lang="ja-JP" altLang="en-US" sz="2800" dirty="0" smtClean="0"/>
              <a:t>■調査方法（缶コーヒー</a:t>
            </a:r>
            <a:r>
              <a:rPr lang="en-US" altLang="ja-JP" sz="2800" dirty="0" smtClean="0"/>
              <a:t>CM</a:t>
            </a:r>
            <a:r>
              <a:rPr lang="ja-JP" altLang="en-US" sz="2800" dirty="0" smtClean="0"/>
              <a:t>）</a:t>
            </a:r>
            <a:endParaRPr kumimoji="1" lang="ja-JP" altLang="en-US" sz="2400" dirty="0"/>
          </a:p>
        </p:txBody>
      </p:sp>
      <p:sp>
        <p:nvSpPr>
          <p:cNvPr id="8" name="フッター プレースホルダ 7"/>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0" name="スライド番号プレースホルダ 9"/>
          <p:cNvSpPr>
            <a:spLocks noGrp="1"/>
          </p:cNvSpPr>
          <p:nvPr>
            <p:ph type="sldNum" sz="quarter" idx="12"/>
          </p:nvPr>
        </p:nvSpPr>
        <p:spPr/>
        <p:txBody>
          <a:bodyPr/>
          <a:lstStyle/>
          <a:p>
            <a:fld id="{D226E75D-3391-4F44-A92D-2E9426CF7179}" type="slidenum">
              <a:rPr kumimoji="1" lang="ja-JP" altLang="en-US" smtClean="0"/>
              <a:pPr/>
              <a:t>31</a:t>
            </a:fld>
            <a:endParaRPr kumimoji="1" lang="ja-JP" altLang="en-US"/>
          </a:p>
        </p:txBody>
      </p:sp>
    </p:spTree>
    <p:extLst>
      <p:ext uri="{BB962C8B-B14F-4D97-AF65-F5344CB8AC3E}">
        <p14:creationId xmlns:p14="http://schemas.microsoft.com/office/powerpoint/2010/main" val="97972415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予備調査結果</a:t>
            </a:r>
            <a:endParaRPr kumimoji="1" lang="ja-JP" altLang="en-US" dirty="0"/>
          </a:p>
        </p:txBody>
      </p:sp>
      <p:sp>
        <p:nvSpPr>
          <p:cNvPr id="13" name="テキスト ボックス 12"/>
          <p:cNvSpPr txBox="1"/>
          <p:nvPr/>
        </p:nvSpPr>
        <p:spPr>
          <a:xfrm>
            <a:off x="179512" y="1556792"/>
            <a:ext cx="5328592" cy="523220"/>
          </a:xfrm>
          <a:prstGeom prst="rect">
            <a:avLst/>
          </a:prstGeom>
          <a:noFill/>
        </p:spPr>
        <p:txBody>
          <a:bodyPr wrap="square" rtlCol="0">
            <a:spAutoFit/>
          </a:bodyPr>
          <a:lstStyle/>
          <a:p>
            <a:r>
              <a:rPr lang="ja-JP" altLang="en-US" sz="2800" dirty="0" smtClean="0"/>
              <a:t>■予備調査結果（缶コーヒー</a:t>
            </a:r>
            <a:r>
              <a:rPr lang="en-US" altLang="ja-JP" sz="2800" dirty="0" smtClean="0"/>
              <a:t>CM</a:t>
            </a:r>
            <a:r>
              <a:rPr lang="ja-JP" altLang="en-US" sz="2800" dirty="0" smtClean="0"/>
              <a:t>）</a:t>
            </a:r>
            <a:endParaRPr kumimoji="1" lang="ja-JP" altLang="en-US" sz="2800" dirty="0"/>
          </a:p>
        </p:txBody>
      </p:sp>
      <p:grpSp>
        <p:nvGrpSpPr>
          <p:cNvPr id="3" name="グループ化 9"/>
          <p:cNvGrpSpPr/>
          <p:nvPr/>
        </p:nvGrpSpPr>
        <p:grpSpPr>
          <a:xfrm>
            <a:off x="6228184" y="2204864"/>
            <a:ext cx="2664296" cy="4248472"/>
            <a:chOff x="6300192" y="1916832"/>
            <a:chExt cx="2664296" cy="4248472"/>
          </a:xfrm>
        </p:grpSpPr>
        <p:graphicFrame>
          <p:nvGraphicFramePr>
            <p:cNvPr id="6" name="図表 5"/>
            <p:cNvGraphicFramePr/>
            <p:nvPr>
              <p:extLst>
                <p:ext uri="{D42A27DB-BD31-4B8C-83A1-F6EECF244321}">
                  <p14:modId xmlns:p14="http://schemas.microsoft.com/office/powerpoint/2010/main" val="3337975114"/>
                </p:ext>
              </p:extLst>
            </p:nvPr>
          </p:nvGraphicFramePr>
          <p:xfrm>
            <a:off x="6300192" y="1916832"/>
            <a:ext cx="2664296" cy="2016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図表 8"/>
            <p:cNvGraphicFramePr/>
            <p:nvPr>
              <p:extLst>
                <p:ext uri="{D42A27DB-BD31-4B8C-83A1-F6EECF244321}">
                  <p14:modId xmlns:p14="http://schemas.microsoft.com/office/powerpoint/2010/main" val="2294514598"/>
                </p:ext>
              </p:extLst>
            </p:nvPr>
          </p:nvGraphicFramePr>
          <p:xfrm>
            <a:off x="6300192" y="4005064"/>
            <a:ext cx="2664296" cy="21602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graphicFrame>
        <p:nvGraphicFramePr>
          <p:cNvPr id="10" name="グラフ 9"/>
          <p:cNvGraphicFramePr>
            <a:graphicFrameLocks noGrp="1"/>
          </p:cNvGraphicFramePr>
          <p:nvPr/>
        </p:nvGraphicFramePr>
        <p:xfrm>
          <a:off x="395536" y="2204864"/>
          <a:ext cx="5760640" cy="4104456"/>
        </p:xfrm>
        <a:graphic>
          <a:graphicData uri="http://schemas.openxmlformats.org/drawingml/2006/chart">
            <c:chart xmlns:c="http://schemas.openxmlformats.org/drawingml/2006/chart" xmlns:r="http://schemas.openxmlformats.org/officeDocument/2006/relationships" r:id="rId12"/>
          </a:graphicData>
        </a:graphic>
      </p:graphicFrame>
      <p:sp>
        <p:nvSpPr>
          <p:cNvPr id="11" name="フッター プレースホルダ 10"/>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4" name="スライド番号プレースホルダ 13"/>
          <p:cNvSpPr>
            <a:spLocks noGrp="1"/>
          </p:cNvSpPr>
          <p:nvPr>
            <p:ph type="sldNum" sz="quarter" idx="12"/>
          </p:nvPr>
        </p:nvSpPr>
        <p:spPr/>
        <p:txBody>
          <a:bodyPr/>
          <a:lstStyle/>
          <a:p>
            <a:fld id="{D226E75D-3391-4F44-A92D-2E9426CF7179}" type="slidenum">
              <a:rPr kumimoji="1" lang="ja-JP" altLang="en-US" smtClean="0"/>
              <a:pPr/>
              <a:t>32</a:t>
            </a:fld>
            <a:endParaRPr kumimoji="1" lang="ja-JP" altLang="en-US"/>
          </a:p>
        </p:txBody>
      </p:sp>
      <p:sp>
        <p:nvSpPr>
          <p:cNvPr id="12" name="テキスト ボックス 11"/>
          <p:cNvSpPr txBox="1"/>
          <p:nvPr/>
        </p:nvSpPr>
        <p:spPr>
          <a:xfrm>
            <a:off x="2915816" y="6021288"/>
            <a:ext cx="881973" cy="369332"/>
          </a:xfrm>
          <a:prstGeom prst="rect">
            <a:avLst/>
          </a:prstGeom>
          <a:noFill/>
        </p:spPr>
        <p:txBody>
          <a:bodyPr wrap="none" rtlCol="0">
            <a:spAutoFit/>
          </a:bodyPr>
          <a:lstStyle/>
          <a:p>
            <a:r>
              <a:rPr kumimoji="1" lang="ja-JP" altLang="en-US" b="1" dirty="0" smtClean="0"/>
              <a:t>関連性</a:t>
            </a:r>
            <a:endParaRPr kumimoji="1" lang="ja-JP" altLang="en-US" b="1" dirty="0"/>
          </a:p>
        </p:txBody>
      </p:sp>
    </p:spTree>
    <p:extLst>
      <p:ext uri="{BB962C8B-B14F-4D97-AF65-F5344CB8AC3E}">
        <p14:creationId xmlns:p14="http://schemas.microsoft.com/office/powerpoint/2010/main" val="260022813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本調査で使用する</a:t>
            </a:r>
            <a:r>
              <a:rPr lang="en-US" altLang="ja-JP" dirty="0"/>
              <a:t>CM</a:t>
            </a:r>
            <a:endParaRPr kumimoji="1" lang="ja-JP" altLang="en-US" dirty="0"/>
          </a:p>
        </p:txBody>
      </p:sp>
      <p:graphicFrame>
        <p:nvGraphicFramePr>
          <p:cNvPr id="4" name="図表 3"/>
          <p:cNvGraphicFramePr/>
          <p:nvPr>
            <p:extLst>
              <p:ext uri="{D42A27DB-BD31-4B8C-83A1-F6EECF244321}">
                <p14:modId xmlns:p14="http://schemas.microsoft.com/office/powerpoint/2010/main" val="2563988669"/>
              </p:ext>
            </p:extLst>
          </p:nvPr>
        </p:nvGraphicFramePr>
        <p:xfrm>
          <a:off x="683568" y="1628800"/>
          <a:ext cx="7560840" cy="33123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グループ化 4"/>
          <p:cNvGrpSpPr/>
          <p:nvPr/>
        </p:nvGrpSpPr>
        <p:grpSpPr>
          <a:xfrm>
            <a:off x="3402813" y="5133851"/>
            <a:ext cx="4838937" cy="853969"/>
            <a:chOff x="2721902" y="2350034"/>
            <a:chExt cx="4838937" cy="853969"/>
          </a:xfrm>
          <a:scene3d>
            <a:camera prst="orthographicFront"/>
            <a:lightRig rig="flat" dir="t"/>
          </a:scene3d>
        </p:grpSpPr>
        <p:sp>
          <p:nvSpPr>
            <p:cNvPr id="9" name="片側の 2 つの角を丸めた四角形 8"/>
            <p:cNvSpPr/>
            <p:nvPr/>
          </p:nvSpPr>
          <p:spPr>
            <a:xfrm rot="5400000">
              <a:off x="4714386" y="357550"/>
              <a:ext cx="853969" cy="4838937"/>
            </a:xfrm>
            <a:prstGeom prst="round2SameRect">
              <a:avLst/>
            </a:prstGeom>
            <a:solidFill>
              <a:schemeClr val="accent6">
                <a:lumMod val="20000"/>
                <a:lumOff val="80000"/>
                <a:alpha val="90000"/>
              </a:schemeClr>
            </a:solidFill>
            <a:sp3d extrusionH="12700" prstMaterial="plastic">
              <a:bevelT w="50800" h="50800"/>
            </a:sp3d>
          </p:spPr>
          <p:style>
            <a:lnRef idx="1">
              <a:schemeClr val="accent2">
                <a:alpha val="90000"/>
                <a:tint val="40000"/>
                <a:hueOff val="0"/>
                <a:satOff val="0"/>
                <a:lumOff val="0"/>
                <a:alphaOff val="0"/>
              </a:schemeClr>
            </a:lnRef>
            <a:fillRef idx="1">
              <a:schemeClr val="accent2">
                <a:alpha val="90000"/>
                <a:tint val="40000"/>
                <a:hueOff val="0"/>
                <a:satOff val="0"/>
                <a:lumOff val="0"/>
                <a:alphaOff val="0"/>
              </a:schemeClr>
            </a:fillRef>
            <a:effectRef idx="2">
              <a:schemeClr val="accent2">
                <a:alpha val="90000"/>
                <a:tint val="40000"/>
                <a:hueOff val="0"/>
                <a:satOff val="0"/>
                <a:lumOff val="0"/>
                <a:alphaOff val="0"/>
              </a:schemeClr>
            </a:effectRef>
            <a:fontRef idx="minor">
              <a:schemeClr val="dk1">
                <a:hueOff val="0"/>
                <a:satOff val="0"/>
                <a:lumOff val="0"/>
                <a:alphaOff val="0"/>
              </a:schemeClr>
            </a:fontRef>
          </p:style>
        </p:sp>
        <p:sp>
          <p:nvSpPr>
            <p:cNvPr id="10" name="片側の 2 つの角を丸めた四角形 4"/>
            <p:cNvSpPr/>
            <p:nvPr/>
          </p:nvSpPr>
          <p:spPr>
            <a:xfrm>
              <a:off x="2721903" y="2391721"/>
              <a:ext cx="4797250" cy="770595"/>
            </a:xfrm>
            <a:prstGeom prst="rect">
              <a:avLst/>
            </a:prstGeom>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endParaRPr kumimoji="1" lang="ja-JP" altLang="en-US" sz="2100" kern="1200"/>
            </a:p>
            <a:p>
              <a:pPr marL="228600" lvl="1" indent="-228600" algn="l" defTabSz="933450">
                <a:lnSpc>
                  <a:spcPct val="90000"/>
                </a:lnSpc>
                <a:spcBef>
                  <a:spcPct val="0"/>
                </a:spcBef>
                <a:spcAft>
                  <a:spcPct val="15000"/>
                </a:spcAft>
                <a:buChar char="••"/>
              </a:pPr>
              <a:endParaRPr kumimoji="1" lang="ja-JP" altLang="en-US" sz="2100" kern="1200"/>
            </a:p>
          </p:txBody>
        </p:sp>
      </p:grpSp>
      <p:grpSp>
        <p:nvGrpSpPr>
          <p:cNvPr id="5" name="グループ化 5"/>
          <p:cNvGrpSpPr/>
          <p:nvPr/>
        </p:nvGrpSpPr>
        <p:grpSpPr>
          <a:xfrm>
            <a:off x="680911" y="5027105"/>
            <a:ext cx="2721902" cy="1067462"/>
            <a:chOff x="0" y="2243288"/>
            <a:chExt cx="2721902" cy="1067462"/>
          </a:xfrm>
          <a:scene3d>
            <a:camera prst="orthographicFront"/>
            <a:lightRig rig="flat" dir="t"/>
          </a:scene3d>
        </p:grpSpPr>
        <p:sp>
          <p:nvSpPr>
            <p:cNvPr id="7" name="角丸四角形 6"/>
            <p:cNvSpPr/>
            <p:nvPr/>
          </p:nvSpPr>
          <p:spPr>
            <a:xfrm>
              <a:off x="0" y="2243288"/>
              <a:ext cx="2721902" cy="1067462"/>
            </a:xfrm>
            <a:prstGeom prst="roundRect">
              <a:avLst/>
            </a:prstGeom>
            <a:solidFill>
              <a:schemeClr val="accent6">
                <a:lumMod val="75000"/>
              </a:schemeClr>
            </a:solidFill>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8" name="角丸四角形 6"/>
            <p:cNvSpPr/>
            <p:nvPr/>
          </p:nvSpPr>
          <p:spPr>
            <a:xfrm>
              <a:off x="52109" y="2295397"/>
              <a:ext cx="2617684" cy="963244"/>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56210" tIns="78105" rIns="156210" bIns="78105" numCol="1" spcCol="1270" anchor="ctr" anchorCtr="0">
              <a:noAutofit/>
            </a:bodyPr>
            <a:lstStyle/>
            <a:p>
              <a:pPr lvl="0" algn="ctr" defTabSz="1822450">
                <a:lnSpc>
                  <a:spcPct val="90000"/>
                </a:lnSpc>
                <a:spcBef>
                  <a:spcPct val="0"/>
                </a:spcBef>
                <a:spcAft>
                  <a:spcPct val="35000"/>
                </a:spcAft>
              </a:pPr>
              <a:endParaRPr kumimoji="1" lang="ja-JP" altLang="en-US" sz="4100" kern="1200"/>
            </a:p>
          </p:txBody>
        </p:sp>
      </p:grpSp>
      <p:sp>
        <p:nvSpPr>
          <p:cNvPr id="12" name="正方形/長方形 11"/>
          <p:cNvSpPr/>
          <p:nvPr/>
        </p:nvSpPr>
        <p:spPr>
          <a:xfrm>
            <a:off x="733020" y="5376168"/>
            <a:ext cx="3312368" cy="477054"/>
          </a:xfrm>
          <a:prstGeom prst="rect">
            <a:avLst/>
          </a:prstGeom>
        </p:spPr>
        <p:txBody>
          <a:bodyPr wrap="square">
            <a:spAutoFit/>
          </a:bodyPr>
          <a:lstStyle/>
          <a:p>
            <a:r>
              <a:rPr lang="ja-JP" altLang="en-US" sz="2500" dirty="0">
                <a:solidFill>
                  <a:schemeClr val="bg1"/>
                </a:solidFill>
              </a:rPr>
              <a:t>期待内・関連性強</a:t>
            </a:r>
          </a:p>
        </p:txBody>
      </p:sp>
      <p:sp>
        <p:nvSpPr>
          <p:cNvPr id="17" name="片側の 2 つの角を丸めた四角形 4"/>
          <p:cNvSpPr/>
          <p:nvPr/>
        </p:nvSpPr>
        <p:spPr>
          <a:xfrm>
            <a:off x="3591174" y="5157192"/>
            <a:ext cx="4797250" cy="770595"/>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altLang="ja-JP" sz="2400" dirty="0" smtClean="0"/>
              <a:t>Roots</a:t>
            </a:r>
            <a:endParaRPr lang="en-US" altLang="ja-JP" sz="2400" dirty="0"/>
          </a:p>
          <a:p>
            <a:pPr marL="228600" lvl="1" indent="-228600" defTabSz="933450">
              <a:lnSpc>
                <a:spcPct val="90000"/>
              </a:lnSpc>
              <a:spcBef>
                <a:spcPct val="0"/>
              </a:spcBef>
              <a:spcAft>
                <a:spcPct val="15000"/>
              </a:spcAft>
              <a:buChar char="••"/>
            </a:pPr>
            <a:r>
              <a:rPr lang="en-US" altLang="ja-JP" sz="2400" dirty="0"/>
              <a:t>WANDA</a:t>
            </a:r>
            <a:r>
              <a:rPr lang="ja-JP" altLang="en-US" sz="2400" dirty="0"/>
              <a:t>モーニングショット</a:t>
            </a:r>
            <a:endParaRPr kumimoji="1" lang="ja-JP" altLang="en-US" sz="2400" kern="1200" dirty="0"/>
          </a:p>
        </p:txBody>
      </p:sp>
      <p:sp>
        <p:nvSpPr>
          <p:cNvPr id="15" name="フッター プレースホルダ 1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9" name="スライド番号プレースホルダ 18"/>
          <p:cNvSpPr>
            <a:spLocks noGrp="1"/>
          </p:cNvSpPr>
          <p:nvPr>
            <p:ph type="sldNum" sz="quarter" idx="12"/>
          </p:nvPr>
        </p:nvSpPr>
        <p:spPr/>
        <p:txBody>
          <a:bodyPr/>
          <a:lstStyle/>
          <a:p>
            <a:fld id="{D226E75D-3391-4F44-A92D-2E9426CF7179}" type="slidenum">
              <a:rPr kumimoji="1" lang="ja-JP" altLang="en-US" smtClean="0"/>
              <a:pPr/>
              <a:t>33</a:t>
            </a:fld>
            <a:endParaRPr kumimoji="1" lang="ja-JP" altLang="en-US"/>
          </a:p>
        </p:txBody>
      </p:sp>
    </p:spTree>
    <p:extLst>
      <p:ext uri="{BB962C8B-B14F-4D97-AF65-F5344CB8AC3E}">
        <p14:creationId xmlns:p14="http://schemas.microsoft.com/office/powerpoint/2010/main" val="355592153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本</a:t>
            </a:r>
            <a:r>
              <a:rPr kumimoji="1" lang="ja-JP" altLang="en-US" dirty="0" smtClean="0"/>
              <a:t>調査概要</a:t>
            </a:r>
            <a:endParaRPr kumimoji="1" lang="ja-JP" altLang="en-US" dirty="0"/>
          </a:p>
        </p:txBody>
      </p:sp>
      <p:sp>
        <p:nvSpPr>
          <p:cNvPr id="6" name="AutoShape 5"/>
          <p:cNvSpPr>
            <a:spLocks noChangeArrowheads="1"/>
          </p:cNvSpPr>
          <p:nvPr/>
        </p:nvSpPr>
        <p:spPr bwMode="auto">
          <a:xfrm>
            <a:off x="467544" y="2348880"/>
            <a:ext cx="8424936" cy="3816424"/>
          </a:xfrm>
          <a:prstGeom prst="foldedCorner">
            <a:avLst>
              <a:gd name="adj" fmla="val 16824"/>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l"/>
            <a:endParaRPr lang="ja-JP" altLang="en-US">
              <a:solidFill>
                <a:schemeClr val="tx1"/>
              </a:solidFill>
              <a:latin typeface="Verdana" pitchFamily="34" charset="0"/>
            </a:endParaRPr>
          </a:p>
        </p:txBody>
      </p:sp>
      <p:sp>
        <p:nvSpPr>
          <p:cNvPr id="9" name="AutoShape 7"/>
          <p:cNvSpPr>
            <a:spLocks noChangeArrowheads="1"/>
          </p:cNvSpPr>
          <p:nvPr/>
        </p:nvSpPr>
        <p:spPr bwMode="auto">
          <a:xfrm>
            <a:off x="395536" y="2564904"/>
            <a:ext cx="8748464" cy="3960440"/>
          </a:xfrm>
          <a:prstGeom prst="foldedCorner">
            <a:avLst>
              <a:gd name="adj" fmla="val 16824"/>
            </a:avLst>
          </a:prstGeom>
          <a:noFill/>
          <a:ln w="9525">
            <a:noFill/>
            <a:round/>
            <a:headEnd/>
            <a:tailEnd/>
          </a:ln>
        </p:spPr>
        <p:txBody>
          <a:bodyPr wrap="none"/>
          <a:lstStyle/>
          <a:p>
            <a:r>
              <a:rPr lang="ja-JP" altLang="ja-JP" sz="3200" dirty="0">
                <a:latin typeface="Verdana" pitchFamily="34" charset="0"/>
              </a:rPr>
              <a:t>　</a:t>
            </a:r>
            <a:r>
              <a:rPr lang="en-US" altLang="ja-JP" sz="3200" dirty="0" smtClean="0">
                <a:latin typeface="Verdana" pitchFamily="34" charset="0"/>
              </a:rPr>
              <a:t>【</a:t>
            </a:r>
            <a:r>
              <a:rPr lang="ja-JP" altLang="en-US" sz="3200" dirty="0" smtClean="0">
                <a:latin typeface="Verdana" pitchFamily="34" charset="0"/>
              </a:rPr>
              <a:t>調査目的</a:t>
            </a:r>
            <a:r>
              <a:rPr lang="en-US" altLang="ja-JP" sz="3200" dirty="0" smtClean="0">
                <a:latin typeface="Verdana" pitchFamily="34" charset="0"/>
              </a:rPr>
              <a:t>】 </a:t>
            </a:r>
            <a:r>
              <a:rPr lang="ja-JP" altLang="en-US" sz="3200" dirty="0" smtClean="0"/>
              <a:t>ＣＭ</a:t>
            </a:r>
            <a:r>
              <a:rPr lang="ja-JP" altLang="en-US" sz="3200" dirty="0"/>
              <a:t>における物語性</a:t>
            </a:r>
            <a:r>
              <a:rPr lang="ja-JP" altLang="en-US" sz="3200" dirty="0" smtClean="0"/>
              <a:t>とブランド認知</a:t>
            </a:r>
            <a:endParaRPr lang="en-US" altLang="ja-JP" sz="3200" dirty="0" smtClean="0"/>
          </a:p>
          <a:p>
            <a:r>
              <a:rPr lang="ja-JP" altLang="en-US" sz="3200" dirty="0" smtClean="0"/>
              <a:t>　　　　　　　　　・ブランドイメージ</a:t>
            </a:r>
            <a:r>
              <a:rPr lang="ja-JP" altLang="en-US" sz="3200" dirty="0"/>
              <a:t>の</a:t>
            </a:r>
            <a:r>
              <a:rPr lang="ja-JP" altLang="en-US" sz="3200" dirty="0" smtClean="0"/>
              <a:t>関係を見る</a:t>
            </a:r>
            <a:endParaRPr lang="en-US" altLang="ja-JP" sz="3200" dirty="0" smtClean="0">
              <a:latin typeface="Verdana" pitchFamily="34" charset="0"/>
            </a:endParaRPr>
          </a:p>
          <a:p>
            <a:r>
              <a:rPr lang="ja-JP" altLang="ja-JP" sz="3200" dirty="0">
                <a:solidFill>
                  <a:schemeClr val="tx1"/>
                </a:solidFill>
                <a:latin typeface="Verdana" pitchFamily="34" charset="0"/>
              </a:rPr>
              <a:t>　</a:t>
            </a:r>
            <a:r>
              <a:rPr lang="en-US" altLang="ja-JP" sz="3200" dirty="0" smtClean="0">
                <a:solidFill>
                  <a:schemeClr val="tx1"/>
                </a:solidFill>
                <a:latin typeface="Verdana" pitchFamily="34" charset="0"/>
              </a:rPr>
              <a:t>【</a:t>
            </a:r>
            <a:r>
              <a:rPr lang="ja-JP" altLang="en-US" sz="3200" dirty="0">
                <a:solidFill>
                  <a:schemeClr val="tx1"/>
                </a:solidFill>
                <a:latin typeface="Verdana" pitchFamily="34" charset="0"/>
              </a:rPr>
              <a:t>調査</a:t>
            </a:r>
            <a:r>
              <a:rPr lang="ja-JP" altLang="en-US" sz="3200" dirty="0" smtClean="0">
                <a:solidFill>
                  <a:schemeClr val="tx1"/>
                </a:solidFill>
                <a:latin typeface="Verdana" pitchFamily="34" charset="0"/>
              </a:rPr>
              <a:t>対象</a:t>
            </a:r>
            <a:r>
              <a:rPr lang="en-US" altLang="ja-JP" sz="3200" dirty="0" smtClean="0">
                <a:latin typeface="Verdana" pitchFamily="34" charset="0"/>
              </a:rPr>
              <a:t>】</a:t>
            </a:r>
            <a:r>
              <a:rPr lang="ja-JP" altLang="en-US" sz="3200" dirty="0" smtClean="0">
                <a:latin typeface="Verdana" pitchFamily="34" charset="0"/>
              </a:rPr>
              <a:t>　首都圏の大学生</a:t>
            </a:r>
            <a:endParaRPr lang="en-US" altLang="ja-JP" sz="3200" dirty="0" smtClean="0">
              <a:latin typeface="Verdana" pitchFamily="34" charset="0"/>
            </a:endParaRPr>
          </a:p>
          <a:p>
            <a:r>
              <a:rPr lang="ja-JP" altLang="en-US" sz="3200" dirty="0">
                <a:solidFill>
                  <a:schemeClr val="tx1"/>
                </a:solidFill>
                <a:latin typeface="Verdana" pitchFamily="34" charset="0"/>
              </a:rPr>
              <a:t>　</a:t>
            </a:r>
            <a:r>
              <a:rPr lang="en-US" altLang="ja-JP" sz="3200" dirty="0">
                <a:solidFill>
                  <a:schemeClr val="tx1"/>
                </a:solidFill>
                <a:latin typeface="Verdana" pitchFamily="34" charset="0"/>
              </a:rPr>
              <a:t>【</a:t>
            </a:r>
            <a:r>
              <a:rPr lang="ja-JP" altLang="en-US" sz="3200" dirty="0">
                <a:solidFill>
                  <a:schemeClr val="tx1"/>
                </a:solidFill>
                <a:latin typeface="Verdana" pitchFamily="34" charset="0"/>
              </a:rPr>
              <a:t>調査方法</a:t>
            </a:r>
            <a:r>
              <a:rPr lang="en-US" altLang="ja-JP" sz="3200" dirty="0" smtClean="0">
                <a:solidFill>
                  <a:schemeClr val="tx1"/>
                </a:solidFill>
                <a:latin typeface="Verdana" pitchFamily="34" charset="0"/>
              </a:rPr>
              <a:t>】</a:t>
            </a:r>
            <a:r>
              <a:rPr lang="ja-JP" altLang="en-US" sz="3200" dirty="0" smtClean="0">
                <a:solidFill>
                  <a:schemeClr val="tx1"/>
                </a:solidFill>
                <a:latin typeface="Verdana" pitchFamily="34" charset="0"/>
              </a:rPr>
              <a:t>　</a:t>
            </a:r>
            <a:r>
              <a:rPr lang="en-US" altLang="ja-JP" sz="3200" dirty="0" smtClean="0">
                <a:solidFill>
                  <a:schemeClr val="tx1"/>
                </a:solidFill>
                <a:latin typeface="Verdana" pitchFamily="34" charset="0"/>
              </a:rPr>
              <a:t>CM</a:t>
            </a:r>
            <a:r>
              <a:rPr lang="ja-JP" altLang="en-US" sz="3200" dirty="0" smtClean="0">
                <a:latin typeface="Verdana" pitchFamily="34" charset="0"/>
              </a:rPr>
              <a:t>視聴</a:t>
            </a:r>
            <a:r>
              <a:rPr lang="ja-JP" altLang="en-US" sz="3200" dirty="0" smtClean="0">
                <a:solidFill>
                  <a:schemeClr val="tx1"/>
                </a:solidFill>
                <a:latin typeface="Verdana" pitchFamily="34" charset="0"/>
              </a:rPr>
              <a:t>と</a:t>
            </a:r>
            <a:r>
              <a:rPr lang="ja-JP" altLang="en-US" sz="3200" dirty="0" smtClean="0">
                <a:latin typeface="Verdana" pitchFamily="34" charset="0"/>
              </a:rPr>
              <a:t>アンケート用紙</a:t>
            </a:r>
            <a:endParaRPr lang="en-US" altLang="ja-JP" sz="3200" dirty="0" smtClean="0">
              <a:solidFill>
                <a:schemeClr val="tx1"/>
              </a:solidFill>
              <a:latin typeface="Verdana" pitchFamily="34" charset="0"/>
            </a:endParaRPr>
          </a:p>
          <a:p>
            <a:r>
              <a:rPr lang="ja-JP" altLang="en-US" sz="3200" dirty="0">
                <a:solidFill>
                  <a:schemeClr val="tx1"/>
                </a:solidFill>
                <a:latin typeface="Verdana" pitchFamily="34" charset="0"/>
              </a:rPr>
              <a:t>　</a:t>
            </a:r>
            <a:r>
              <a:rPr lang="en-US" altLang="ja-JP" sz="3200" dirty="0">
                <a:solidFill>
                  <a:schemeClr val="tx1"/>
                </a:solidFill>
                <a:latin typeface="Verdana" pitchFamily="34" charset="0"/>
              </a:rPr>
              <a:t>【</a:t>
            </a:r>
            <a:r>
              <a:rPr lang="ja-JP" altLang="en-US" sz="3200" dirty="0">
                <a:solidFill>
                  <a:schemeClr val="tx1"/>
                </a:solidFill>
                <a:latin typeface="Verdana" pitchFamily="34" charset="0"/>
              </a:rPr>
              <a:t>調査</a:t>
            </a:r>
            <a:r>
              <a:rPr lang="ja-JP" altLang="en-US" sz="3200" dirty="0" smtClean="0">
                <a:solidFill>
                  <a:schemeClr val="tx1"/>
                </a:solidFill>
                <a:latin typeface="Verdana" pitchFamily="34" charset="0"/>
              </a:rPr>
              <a:t>期間</a:t>
            </a:r>
            <a:r>
              <a:rPr lang="en-US" altLang="ja-JP" sz="3200" dirty="0" smtClean="0">
                <a:solidFill>
                  <a:schemeClr val="tx1"/>
                </a:solidFill>
                <a:latin typeface="Verdana" pitchFamily="34" charset="0"/>
              </a:rPr>
              <a:t>】</a:t>
            </a:r>
            <a:r>
              <a:rPr lang="ja-JP" altLang="en-US" sz="3200" dirty="0" smtClean="0">
                <a:solidFill>
                  <a:schemeClr val="tx1"/>
                </a:solidFill>
                <a:latin typeface="Verdana" pitchFamily="34" charset="0"/>
              </a:rPr>
              <a:t>　</a:t>
            </a:r>
            <a:r>
              <a:rPr lang="en-US" altLang="ja-JP" sz="3200" dirty="0" smtClean="0">
                <a:solidFill>
                  <a:schemeClr val="tx1"/>
                </a:solidFill>
                <a:latin typeface="Verdana" pitchFamily="34" charset="0"/>
              </a:rPr>
              <a:t>2012</a:t>
            </a:r>
            <a:r>
              <a:rPr lang="ja-JP" altLang="en-US" sz="3200" dirty="0" smtClean="0">
                <a:solidFill>
                  <a:schemeClr val="tx1"/>
                </a:solidFill>
                <a:latin typeface="Verdana" pitchFamily="34" charset="0"/>
              </a:rPr>
              <a:t>年</a:t>
            </a:r>
            <a:r>
              <a:rPr lang="en-US" altLang="ja-JP" sz="3200" dirty="0" smtClean="0">
                <a:solidFill>
                  <a:schemeClr val="tx1"/>
                </a:solidFill>
                <a:latin typeface="Verdana" pitchFamily="34" charset="0"/>
              </a:rPr>
              <a:t>12</a:t>
            </a:r>
            <a:r>
              <a:rPr lang="ja-JP" altLang="en-US" sz="3200" dirty="0" smtClean="0">
                <a:solidFill>
                  <a:schemeClr val="tx1"/>
                </a:solidFill>
                <a:latin typeface="Verdana" pitchFamily="34" charset="0"/>
              </a:rPr>
              <a:t>月</a:t>
            </a:r>
            <a:r>
              <a:rPr lang="ja-JP" altLang="en-US" sz="3200" dirty="0" smtClean="0">
                <a:latin typeface="Verdana" pitchFamily="34" charset="0"/>
              </a:rPr>
              <a:t>中旬</a:t>
            </a:r>
            <a:endParaRPr lang="ja-JP" altLang="en-US" sz="3200" dirty="0">
              <a:solidFill>
                <a:schemeClr val="tx1"/>
              </a:solidFill>
              <a:latin typeface="Verdana" pitchFamily="34" charset="0"/>
            </a:endParaRPr>
          </a:p>
          <a:p>
            <a:pPr algn="l"/>
            <a:r>
              <a:rPr lang="ja-JP" altLang="en-US" sz="3200" dirty="0">
                <a:solidFill>
                  <a:schemeClr val="tx1"/>
                </a:solidFill>
                <a:latin typeface="ＭＳ Ｐゴシック" pitchFamily="50" charset="-128"/>
              </a:rPr>
              <a:t>　</a:t>
            </a:r>
            <a:r>
              <a:rPr lang="en-US" altLang="ja-JP" sz="3200" dirty="0">
                <a:solidFill>
                  <a:schemeClr val="tx1"/>
                </a:solidFill>
                <a:latin typeface="ＭＳ Ｐゴシック" pitchFamily="50" charset="-128"/>
              </a:rPr>
              <a:t>【</a:t>
            </a:r>
            <a:r>
              <a:rPr lang="ja-JP" altLang="en-US" sz="3200" dirty="0">
                <a:solidFill>
                  <a:schemeClr val="tx1"/>
                </a:solidFill>
                <a:latin typeface="ＭＳ Ｐゴシック" pitchFamily="50" charset="-128"/>
              </a:rPr>
              <a:t>サンプルサイズ</a:t>
            </a:r>
            <a:r>
              <a:rPr lang="en-US" altLang="ja-JP" sz="3200" dirty="0">
                <a:solidFill>
                  <a:schemeClr val="tx1"/>
                </a:solidFill>
                <a:latin typeface="ＭＳ Ｐゴシック" pitchFamily="50" charset="-128"/>
              </a:rPr>
              <a:t>】 </a:t>
            </a:r>
            <a:r>
              <a:rPr lang="en-US" altLang="ja-JP" sz="3200" dirty="0" smtClean="0">
                <a:solidFill>
                  <a:schemeClr val="tx1"/>
                </a:solidFill>
                <a:latin typeface="ＭＳ Ｐゴシック" pitchFamily="50" charset="-128"/>
              </a:rPr>
              <a:t>(</a:t>
            </a:r>
            <a:r>
              <a:rPr lang="ja-JP" altLang="en-US" sz="3200" dirty="0">
                <a:solidFill>
                  <a:schemeClr val="tx1"/>
                </a:solidFill>
                <a:latin typeface="ＭＳ Ｐゴシック" pitchFamily="50" charset="-128"/>
              </a:rPr>
              <a:t>有効</a:t>
            </a:r>
            <a:r>
              <a:rPr lang="ja-JP" altLang="en-US" sz="3200" dirty="0" smtClean="0">
                <a:solidFill>
                  <a:schemeClr val="tx1"/>
                </a:solidFill>
                <a:latin typeface="ＭＳ Ｐゴシック" pitchFamily="50" charset="-128"/>
              </a:rPr>
              <a:t>回答数</a:t>
            </a:r>
            <a:r>
              <a:rPr lang="en-US" altLang="ja-JP" sz="3200" dirty="0" smtClean="0">
                <a:solidFill>
                  <a:schemeClr val="tx1"/>
                </a:solidFill>
                <a:latin typeface="ＭＳ Ｐゴシック" pitchFamily="50" charset="-128"/>
              </a:rPr>
              <a:t>)</a:t>
            </a:r>
            <a:endParaRPr lang="en-US" altLang="ja-JP" sz="3200" dirty="0">
              <a:solidFill>
                <a:schemeClr val="tx1"/>
              </a:solidFill>
              <a:latin typeface="ＭＳ Ｐゴシック" pitchFamily="50" charset="-128"/>
            </a:endParaRPr>
          </a:p>
          <a:p>
            <a:pPr algn="l"/>
            <a:r>
              <a:rPr lang="ja-JP" altLang="en-US" sz="3200" dirty="0">
                <a:solidFill>
                  <a:schemeClr val="tx1"/>
                </a:solidFill>
                <a:latin typeface="ＭＳ Ｐゴシック" pitchFamily="50" charset="-128"/>
              </a:rPr>
              <a:t>　</a:t>
            </a:r>
            <a:r>
              <a:rPr lang="en-US" altLang="ja-JP" sz="3200" dirty="0">
                <a:solidFill>
                  <a:schemeClr val="tx1"/>
                </a:solidFill>
                <a:latin typeface="ＭＳ Ｐゴシック" pitchFamily="50" charset="-128"/>
              </a:rPr>
              <a:t>【</a:t>
            </a:r>
            <a:r>
              <a:rPr lang="ja-JP" altLang="en-US" sz="3200" dirty="0">
                <a:solidFill>
                  <a:schemeClr val="tx1"/>
                </a:solidFill>
                <a:latin typeface="ＭＳ Ｐゴシック" pitchFamily="50" charset="-128"/>
              </a:rPr>
              <a:t>分析方法</a:t>
            </a:r>
            <a:r>
              <a:rPr lang="en-US" altLang="ja-JP" sz="3200" dirty="0">
                <a:solidFill>
                  <a:schemeClr val="tx1"/>
                </a:solidFill>
                <a:latin typeface="ＭＳ Ｐゴシック" pitchFamily="50" charset="-128"/>
              </a:rPr>
              <a:t>】</a:t>
            </a:r>
            <a:r>
              <a:rPr lang="ja-JP" altLang="en-US" sz="3200" dirty="0">
                <a:solidFill>
                  <a:schemeClr val="tx1"/>
                </a:solidFill>
                <a:latin typeface="ＭＳ Ｐゴシック" pitchFamily="50" charset="-128"/>
              </a:rPr>
              <a:t>　</a:t>
            </a:r>
            <a:r>
              <a:rPr lang="ja-JP" altLang="en-US" sz="3200" dirty="0" smtClean="0">
                <a:solidFill>
                  <a:schemeClr val="tx1"/>
                </a:solidFill>
                <a:latin typeface="ＭＳ Ｐゴシック" pitchFamily="50" charset="-128"/>
              </a:rPr>
              <a:t>　</a:t>
            </a:r>
            <a:r>
              <a:rPr lang="en-US" altLang="ja-JP" sz="3200" dirty="0" smtClean="0">
                <a:solidFill>
                  <a:schemeClr val="tx1"/>
                </a:solidFill>
                <a:latin typeface="ＭＳ Ｐゴシック" pitchFamily="50" charset="-128"/>
              </a:rPr>
              <a:t>t</a:t>
            </a:r>
            <a:r>
              <a:rPr lang="ja-JP" altLang="en-US" sz="3200" dirty="0" smtClean="0">
                <a:solidFill>
                  <a:schemeClr val="tx1"/>
                </a:solidFill>
                <a:latin typeface="ＭＳ Ｐゴシック" pitchFamily="50" charset="-128"/>
              </a:rPr>
              <a:t>検定（対応あり）</a:t>
            </a:r>
            <a:endParaRPr lang="en-US" altLang="ja-JP" sz="3200" dirty="0">
              <a:solidFill>
                <a:schemeClr val="tx1"/>
              </a:solidFill>
              <a:latin typeface="ＭＳ Ｐゴシック" pitchFamily="50" charset="-128"/>
            </a:endParaRPr>
          </a:p>
        </p:txBody>
      </p:sp>
      <p:sp>
        <p:nvSpPr>
          <p:cNvPr id="13" name="テキスト ボックス 12"/>
          <p:cNvSpPr txBox="1"/>
          <p:nvPr/>
        </p:nvSpPr>
        <p:spPr>
          <a:xfrm>
            <a:off x="251520" y="1772816"/>
            <a:ext cx="8424936" cy="523220"/>
          </a:xfrm>
          <a:prstGeom prst="rect">
            <a:avLst/>
          </a:prstGeom>
          <a:noFill/>
        </p:spPr>
        <p:txBody>
          <a:bodyPr wrap="square" rtlCol="0">
            <a:spAutoFit/>
          </a:bodyPr>
          <a:lstStyle/>
          <a:p>
            <a:r>
              <a:rPr lang="ja-JP" altLang="en-US" sz="2800" dirty="0" smtClean="0"/>
              <a:t>■調査方法</a:t>
            </a:r>
            <a:endParaRPr kumimoji="1" lang="ja-JP" altLang="en-US" sz="2800" dirty="0"/>
          </a:p>
        </p:txBody>
      </p:sp>
      <p:sp>
        <p:nvSpPr>
          <p:cNvPr id="8" name="フッター プレースホルダ 7"/>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0" name="スライド番号プレースホルダ 9"/>
          <p:cNvSpPr>
            <a:spLocks noGrp="1"/>
          </p:cNvSpPr>
          <p:nvPr>
            <p:ph type="sldNum" sz="quarter" idx="12"/>
          </p:nvPr>
        </p:nvSpPr>
        <p:spPr/>
        <p:txBody>
          <a:bodyPr/>
          <a:lstStyle/>
          <a:p>
            <a:fld id="{D226E75D-3391-4F44-A92D-2E9426CF7179}" type="slidenum">
              <a:rPr kumimoji="1" lang="ja-JP" altLang="en-US" smtClean="0"/>
              <a:pPr/>
              <a:t>34</a:t>
            </a:fld>
            <a:endParaRPr kumimoji="1" lang="ja-JP" altLang="en-US"/>
          </a:p>
        </p:txBody>
      </p:sp>
    </p:spTree>
    <p:extLst>
      <p:ext uri="{BB962C8B-B14F-4D97-AF65-F5344CB8AC3E}">
        <p14:creationId xmlns:p14="http://schemas.microsoft.com/office/powerpoint/2010/main" val="348717138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正方形/長方形 40"/>
          <p:cNvSpPr/>
          <p:nvPr/>
        </p:nvSpPr>
        <p:spPr>
          <a:xfrm>
            <a:off x="251520" y="1628800"/>
            <a:ext cx="8424936" cy="720080"/>
          </a:xfrm>
          <a:prstGeom prst="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31750">
            <a:solidFill>
              <a:srgbClr val="50D45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本調査方法</a:t>
            </a:r>
            <a:endParaRPr kumimoji="1" lang="ja-JP" altLang="en-US" dirty="0"/>
          </a:p>
        </p:txBody>
      </p:sp>
      <p:sp>
        <p:nvSpPr>
          <p:cNvPr id="9" name="テキスト ボックス 8"/>
          <p:cNvSpPr txBox="1"/>
          <p:nvPr/>
        </p:nvSpPr>
        <p:spPr>
          <a:xfrm>
            <a:off x="323528" y="1772816"/>
            <a:ext cx="8259443" cy="461665"/>
          </a:xfrm>
          <a:prstGeom prst="rect">
            <a:avLst/>
          </a:prstGeom>
          <a:noFill/>
        </p:spPr>
        <p:txBody>
          <a:bodyPr wrap="none" rtlCol="0">
            <a:spAutoFit/>
          </a:bodyPr>
          <a:lstStyle/>
          <a:p>
            <a:r>
              <a:rPr kumimoji="1" lang="en-US" altLang="ja-JP" sz="2400" dirty="0" smtClean="0"/>
              <a:t>CM</a:t>
            </a:r>
            <a:r>
              <a:rPr lang="ja-JP" altLang="en-US" sz="2400" dirty="0" smtClean="0"/>
              <a:t>の視聴</a:t>
            </a:r>
            <a:r>
              <a:rPr kumimoji="1" lang="ja-JP" altLang="en-US" sz="2400" dirty="0" smtClean="0"/>
              <a:t>前後で、ブランド認知・ブランドイメージの変化を測定</a:t>
            </a:r>
            <a:endParaRPr kumimoji="1" lang="ja-JP" altLang="en-US" sz="2400" dirty="0"/>
          </a:p>
        </p:txBody>
      </p:sp>
      <p:sp>
        <p:nvSpPr>
          <p:cNvPr id="27" name="角丸四角形 26"/>
          <p:cNvSpPr/>
          <p:nvPr/>
        </p:nvSpPr>
        <p:spPr>
          <a:xfrm>
            <a:off x="251520" y="3140968"/>
            <a:ext cx="2520280" cy="3096344"/>
          </a:xfrm>
          <a:prstGeom prst="roundRect">
            <a:avLst/>
          </a:prstGeom>
          <a:ln w="50800">
            <a:solidFill>
              <a:srgbClr val="50D450"/>
            </a:solidFill>
          </a:ln>
        </p:spPr>
        <p:style>
          <a:lnRef idx="2">
            <a:schemeClr val="accent2"/>
          </a:lnRef>
          <a:fillRef idx="1">
            <a:schemeClr val="lt1"/>
          </a:fillRef>
          <a:effectRef idx="0">
            <a:schemeClr val="accent2"/>
          </a:effectRef>
          <a:fontRef idx="minor">
            <a:schemeClr val="dk1"/>
          </a:fontRef>
        </p:style>
        <p:txBody>
          <a:bodyPr rtlCol="0" anchor="ctr"/>
          <a:lstStyle/>
          <a:p>
            <a:r>
              <a:rPr lang="en-US" altLang="ja-JP" sz="2000" b="1" dirty="0" smtClean="0"/>
              <a:t>Q</a:t>
            </a:r>
            <a:r>
              <a:rPr lang="ja-JP" altLang="en-US" sz="2000" b="1" dirty="0" smtClean="0"/>
              <a:t>１ブランドイメージ</a:t>
            </a:r>
            <a:r>
              <a:rPr lang="ja-JP" altLang="en-US" sz="2000" dirty="0" smtClean="0"/>
              <a:t>の</a:t>
            </a:r>
            <a:r>
              <a:rPr lang="ja-JP" altLang="en-US" sz="2000" dirty="0"/>
              <a:t>測定</a:t>
            </a:r>
          </a:p>
          <a:p>
            <a:pPr algn="ctr"/>
            <a:endParaRPr kumimoji="1" lang="ja-JP" altLang="en-US" dirty="0"/>
          </a:p>
        </p:txBody>
      </p:sp>
      <p:sp>
        <p:nvSpPr>
          <p:cNvPr id="29" name="右矢印 28"/>
          <p:cNvSpPr/>
          <p:nvPr/>
        </p:nvSpPr>
        <p:spPr>
          <a:xfrm>
            <a:off x="2843808" y="4221088"/>
            <a:ext cx="648072" cy="792088"/>
          </a:xfrm>
          <a:prstGeom prst="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FFC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30" name="角丸四角形 29"/>
          <p:cNvSpPr/>
          <p:nvPr/>
        </p:nvSpPr>
        <p:spPr>
          <a:xfrm>
            <a:off x="3491880" y="3140968"/>
            <a:ext cx="1944216" cy="3096344"/>
          </a:xfrm>
          <a:prstGeom prst="roundRect">
            <a:avLst/>
          </a:prstGeom>
          <a:ln w="50800">
            <a:solidFill>
              <a:srgbClr val="50D45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en-US" altLang="ja-JP" sz="2800" b="1" dirty="0" smtClean="0"/>
              <a:t>CM</a:t>
            </a:r>
            <a:r>
              <a:rPr kumimoji="1" lang="ja-JP" altLang="en-US" sz="2800" b="1" dirty="0" smtClean="0"/>
              <a:t>視聴</a:t>
            </a:r>
            <a:endParaRPr kumimoji="1" lang="ja-JP" altLang="en-US" sz="2800" b="1" dirty="0"/>
          </a:p>
        </p:txBody>
      </p:sp>
      <p:sp>
        <p:nvSpPr>
          <p:cNvPr id="31" name="角丸四角形 30"/>
          <p:cNvSpPr/>
          <p:nvPr/>
        </p:nvSpPr>
        <p:spPr>
          <a:xfrm>
            <a:off x="6228184" y="3140968"/>
            <a:ext cx="2664296" cy="3096344"/>
          </a:xfrm>
          <a:prstGeom prst="roundRect">
            <a:avLst/>
          </a:prstGeom>
          <a:ln w="50800">
            <a:solidFill>
              <a:srgbClr val="50D450"/>
            </a:solidFill>
          </a:ln>
        </p:spPr>
        <p:style>
          <a:lnRef idx="2">
            <a:schemeClr val="accent2"/>
          </a:lnRef>
          <a:fillRef idx="1">
            <a:schemeClr val="lt1"/>
          </a:fillRef>
          <a:effectRef idx="0">
            <a:schemeClr val="accent2"/>
          </a:effectRef>
          <a:fontRef idx="minor">
            <a:schemeClr val="dk1"/>
          </a:fontRef>
        </p:style>
        <p:txBody>
          <a:bodyPr rtlCol="0" anchor="ctr"/>
          <a:lstStyle/>
          <a:p>
            <a:r>
              <a:rPr lang="en-US" altLang="ja-JP" sz="2000" dirty="0" smtClean="0"/>
              <a:t>Q</a:t>
            </a:r>
            <a:r>
              <a:rPr lang="ja-JP" altLang="en-US" sz="2000" dirty="0" smtClean="0"/>
              <a:t>２</a:t>
            </a:r>
            <a:r>
              <a:rPr lang="ja-JP" altLang="en-US" sz="2000" b="1" dirty="0" smtClean="0"/>
              <a:t>注目度</a:t>
            </a:r>
            <a:r>
              <a:rPr lang="ja-JP" altLang="en-US" sz="2000" dirty="0" smtClean="0"/>
              <a:t>の測定</a:t>
            </a:r>
            <a:endParaRPr lang="en-US" altLang="ja-JP" sz="2000" dirty="0" smtClean="0"/>
          </a:p>
          <a:p>
            <a:endParaRPr lang="en-US" altLang="ja-JP" sz="2000" dirty="0" smtClean="0"/>
          </a:p>
          <a:p>
            <a:r>
              <a:rPr lang="en-US" altLang="ja-JP" sz="2000" dirty="0" smtClean="0"/>
              <a:t>Q</a:t>
            </a:r>
            <a:r>
              <a:rPr lang="ja-JP" altLang="en-US" sz="2000" dirty="0" smtClean="0"/>
              <a:t>３</a:t>
            </a:r>
            <a:r>
              <a:rPr lang="ja-JP" altLang="en-US" sz="2000" b="1" dirty="0" smtClean="0"/>
              <a:t>ブランドイメージ　　　</a:t>
            </a:r>
            <a:r>
              <a:rPr lang="ja-JP" altLang="en-US" sz="2000" dirty="0" smtClean="0"/>
              <a:t>の測定</a:t>
            </a:r>
            <a:endParaRPr lang="en-US" altLang="ja-JP" sz="2000" dirty="0" smtClean="0"/>
          </a:p>
          <a:p>
            <a:endParaRPr lang="en-US" altLang="ja-JP" sz="2000" dirty="0" smtClean="0"/>
          </a:p>
          <a:p>
            <a:r>
              <a:rPr lang="en-US" altLang="ja-JP" sz="2000" dirty="0" smtClean="0"/>
              <a:t>Q</a:t>
            </a:r>
            <a:r>
              <a:rPr lang="ja-JP" altLang="en-US" sz="2000" dirty="0" smtClean="0"/>
              <a:t>４</a:t>
            </a:r>
            <a:r>
              <a:rPr lang="ja-JP" altLang="en-US" sz="2000" b="1" dirty="0" smtClean="0"/>
              <a:t>ブランド</a:t>
            </a:r>
            <a:r>
              <a:rPr lang="ja-JP" altLang="en-US" sz="2000" b="1" dirty="0"/>
              <a:t>認知</a:t>
            </a:r>
            <a:endParaRPr lang="en-US" altLang="ja-JP" sz="2000" b="1" dirty="0"/>
          </a:p>
          <a:p>
            <a:r>
              <a:rPr lang="ja-JP" altLang="en-US" sz="2000" dirty="0"/>
              <a:t>の測定</a:t>
            </a:r>
          </a:p>
          <a:p>
            <a:endParaRPr lang="ja-JP" altLang="en-US" sz="2000" dirty="0"/>
          </a:p>
          <a:p>
            <a:pPr algn="ctr"/>
            <a:endParaRPr kumimoji="1" lang="ja-JP" altLang="en-US" dirty="0"/>
          </a:p>
        </p:txBody>
      </p:sp>
      <p:sp>
        <p:nvSpPr>
          <p:cNvPr id="34" name="右矢印 33"/>
          <p:cNvSpPr/>
          <p:nvPr/>
        </p:nvSpPr>
        <p:spPr>
          <a:xfrm>
            <a:off x="5508104" y="4221088"/>
            <a:ext cx="720080" cy="864096"/>
          </a:xfrm>
          <a:prstGeom prst="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a:solidFill>
              <a:srgbClr val="FFC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395536" y="2564904"/>
            <a:ext cx="2036735" cy="646331"/>
          </a:xfrm>
          <a:prstGeom prst="rect">
            <a:avLst/>
          </a:prstGeom>
          <a:noFill/>
        </p:spPr>
        <p:txBody>
          <a:bodyPr wrap="none" rtlCol="0">
            <a:spAutoFit/>
          </a:bodyPr>
          <a:lstStyle/>
          <a:p>
            <a:r>
              <a:rPr kumimoji="1" lang="en-US" altLang="ja-JP" sz="3200" dirty="0" smtClean="0"/>
              <a:t>CM</a:t>
            </a:r>
            <a:r>
              <a:rPr lang="ja-JP" altLang="en-US" sz="3200" dirty="0" smtClean="0"/>
              <a:t>視聴</a:t>
            </a:r>
            <a:r>
              <a:rPr lang="ja-JP" altLang="en-US" sz="3600" dirty="0" smtClean="0"/>
              <a:t>前</a:t>
            </a:r>
            <a:endParaRPr kumimoji="1" lang="ja-JP" altLang="en-US" sz="3600" dirty="0"/>
          </a:p>
        </p:txBody>
      </p:sp>
      <p:sp>
        <p:nvSpPr>
          <p:cNvPr id="36" name="テキスト ボックス 35"/>
          <p:cNvSpPr txBox="1"/>
          <p:nvPr/>
        </p:nvSpPr>
        <p:spPr>
          <a:xfrm>
            <a:off x="6516216" y="2564904"/>
            <a:ext cx="2036735" cy="646331"/>
          </a:xfrm>
          <a:prstGeom prst="rect">
            <a:avLst/>
          </a:prstGeom>
          <a:noFill/>
        </p:spPr>
        <p:txBody>
          <a:bodyPr wrap="none" rtlCol="0">
            <a:spAutoFit/>
          </a:bodyPr>
          <a:lstStyle/>
          <a:p>
            <a:r>
              <a:rPr kumimoji="1" lang="en-US" altLang="ja-JP" sz="3200" dirty="0" smtClean="0"/>
              <a:t>CM</a:t>
            </a:r>
            <a:r>
              <a:rPr lang="ja-JP" altLang="en-US" sz="3200" dirty="0" smtClean="0"/>
              <a:t>視聴</a:t>
            </a:r>
            <a:r>
              <a:rPr lang="ja-JP" altLang="en-US" sz="3600" dirty="0" smtClean="0"/>
              <a:t>後</a:t>
            </a:r>
            <a:endParaRPr kumimoji="1" lang="ja-JP" altLang="en-US" sz="3600" dirty="0"/>
          </a:p>
        </p:txBody>
      </p:sp>
      <p:pic>
        <p:nvPicPr>
          <p:cNvPr id="40" name="Picture 3" descr="C:\Users\tatsuhiro\AppData\Local\Microsoft\Windows\Temporary Internet Files\Content.IE5\09MFRF8A\MC900186162[1].wmf"/>
          <p:cNvPicPr>
            <a:picLocks noChangeAspect="1" noChangeArrowheads="1"/>
          </p:cNvPicPr>
          <p:nvPr/>
        </p:nvPicPr>
        <p:blipFill>
          <a:blip r:embed="rId3" cstate="print"/>
          <a:srcRect/>
          <a:stretch>
            <a:fillRect/>
          </a:stretch>
        </p:blipFill>
        <p:spPr bwMode="auto">
          <a:xfrm rot="20952731">
            <a:off x="3295396" y="5106835"/>
            <a:ext cx="1512168" cy="1482307"/>
          </a:xfrm>
          <a:prstGeom prst="rect">
            <a:avLst/>
          </a:prstGeom>
          <a:noFill/>
        </p:spPr>
      </p:pic>
      <p:sp>
        <p:nvSpPr>
          <p:cNvPr id="14" name="フッター プレースホルダ 13"/>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6" name="スライド番号プレースホルダ 15"/>
          <p:cNvSpPr>
            <a:spLocks noGrp="1"/>
          </p:cNvSpPr>
          <p:nvPr>
            <p:ph type="sldNum" sz="quarter" idx="12"/>
          </p:nvPr>
        </p:nvSpPr>
        <p:spPr/>
        <p:txBody>
          <a:bodyPr/>
          <a:lstStyle/>
          <a:p>
            <a:fld id="{D226E75D-3391-4F44-A92D-2E9426CF7179}" type="slidenum">
              <a:rPr kumimoji="1" lang="ja-JP" altLang="en-US" smtClean="0"/>
              <a:pPr/>
              <a:t>35</a:t>
            </a:fld>
            <a:endParaRPr kumimoji="1" lang="ja-JP" altLang="en-US"/>
          </a:p>
        </p:txBody>
      </p:sp>
    </p:spTree>
    <p:extLst>
      <p:ext uri="{BB962C8B-B14F-4D97-AF65-F5344CB8AC3E}">
        <p14:creationId xmlns:p14="http://schemas.microsoft.com/office/powerpoint/2010/main" val="2238530497"/>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角丸四角形 11"/>
          <p:cNvSpPr/>
          <p:nvPr/>
        </p:nvSpPr>
        <p:spPr>
          <a:xfrm>
            <a:off x="323528" y="1628800"/>
            <a:ext cx="8424936" cy="936104"/>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50800">
            <a:solidFill>
              <a:srgbClr val="50D4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2000" dirty="0"/>
          </a:p>
        </p:txBody>
      </p:sp>
      <p:sp>
        <p:nvSpPr>
          <p:cNvPr id="2" name="タイトル 1"/>
          <p:cNvSpPr>
            <a:spLocks noGrp="1"/>
          </p:cNvSpPr>
          <p:nvPr>
            <p:ph type="title"/>
          </p:nvPr>
        </p:nvSpPr>
        <p:spPr/>
        <p:txBody>
          <a:bodyPr/>
          <a:lstStyle/>
          <a:p>
            <a:r>
              <a:rPr lang="ja-JP" altLang="en-US" dirty="0" smtClean="0"/>
              <a:t>本</a:t>
            </a:r>
            <a:r>
              <a:rPr kumimoji="1" lang="ja-JP" altLang="en-US" dirty="0" smtClean="0"/>
              <a:t>調査方法</a:t>
            </a:r>
            <a:r>
              <a:rPr lang="ja-JP" altLang="ja-JP" dirty="0"/>
              <a:t>　</a:t>
            </a:r>
            <a:r>
              <a:rPr lang="ja-JP" altLang="en-US" dirty="0" smtClean="0"/>
              <a:t>仮説１</a:t>
            </a:r>
            <a:r>
              <a:rPr lang="en-US" altLang="ja-JP" dirty="0" smtClean="0"/>
              <a:t>−</a:t>
            </a:r>
            <a:r>
              <a:rPr lang="ja-JP" altLang="en-US" dirty="0" smtClean="0"/>
              <a:t>１</a:t>
            </a:r>
            <a:endParaRPr kumimoji="1" lang="ja-JP" altLang="en-US" dirty="0"/>
          </a:p>
        </p:txBody>
      </p:sp>
      <p:sp>
        <p:nvSpPr>
          <p:cNvPr id="10" name="正方形/長方形 9"/>
          <p:cNvSpPr/>
          <p:nvPr/>
        </p:nvSpPr>
        <p:spPr>
          <a:xfrm>
            <a:off x="504056" y="1700808"/>
            <a:ext cx="8820472" cy="954107"/>
          </a:xfrm>
          <a:prstGeom prst="rect">
            <a:avLst/>
          </a:prstGeom>
        </p:spPr>
        <p:txBody>
          <a:bodyPr wrap="square">
            <a:spAutoFit/>
          </a:bodyPr>
          <a:lstStyle/>
          <a:p>
            <a:r>
              <a:rPr lang="ja-JP" altLang="en-US" sz="2000" b="1" dirty="0"/>
              <a:t>仮説１</a:t>
            </a:r>
            <a:r>
              <a:rPr lang="en-US" altLang="ja-JP" sz="2000" b="1" dirty="0"/>
              <a:t>−</a:t>
            </a:r>
            <a:r>
              <a:rPr lang="ja-JP" altLang="en-US" sz="2000" b="1" dirty="0" smtClean="0"/>
              <a:t>１</a:t>
            </a:r>
            <a:r>
              <a:rPr lang="ja-JP" altLang="en-US" dirty="0" smtClean="0"/>
              <a:t>　</a:t>
            </a:r>
            <a:endParaRPr lang="en-US" altLang="ja-JP" dirty="0" smtClean="0"/>
          </a:p>
          <a:p>
            <a:r>
              <a:rPr lang="en-US" altLang="ja-JP" dirty="0" smtClean="0"/>
              <a:t>CM</a:t>
            </a:r>
            <a:r>
              <a:rPr lang="ja-JP" altLang="en-US" dirty="0"/>
              <a:t>の物語が消費者</a:t>
            </a:r>
            <a:r>
              <a:rPr lang="ja-JP" altLang="en-US" dirty="0" smtClean="0"/>
              <a:t>の期待外</a:t>
            </a:r>
            <a:r>
              <a:rPr lang="ja-JP" altLang="en-US" dirty="0"/>
              <a:t>であると</a:t>
            </a:r>
            <a:r>
              <a:rPr lang="ja-JP" altLang="en-US" dirty="0" smtClean="0"/>
              <a:t>、期待内</a:t>
            </a:r>
            <a:r>
              <a:rPr lang="ja-JP" altLang="en-US" dirty="0"/>
              <a:t>の場合</a:t>
            </a:r>
            <a:r>
              <a:rPr lang="ja-JP" altLang="en-US" dirty="0" smtClean="0"/>
              <a:t>より</a:t>
            </a:r>
            <a:r>
              <a:rPr lang="en-US" altLang="ja-JP" dirty="0" smtClean="0"/>
              <a:t>CM</a:t>
            </a:r>
            <a:r>
              <a:rPr lang="ja-JP" altLang="en-US" dirty="0"/>
              <a:t>への注目度が高まる</a:t>
            </a:r>
          </a:p>
          <a:p>
            <a:endParaRPr lang="ja-JP" altLang="en-US" dirty="0"/>
          </a:p>
        </p:txBody>
      </p:sp>
      <p:sp>
        <p:nvSpPr>
          <p:cNvPr id="11" name="テキスト ボックス 10"/>
          <p:cNvSpPr txBox="1"/>
          <p:nvPr/>
        </p:nvSpPr>
        <p:spPr>
          <a:xfrm>
            <a:off x="755576" y="3573016"/>
            <a:ext cx="6912768" cy="1200329"/>
          </a:xfrm>
          <a:prstGeom prst="rect">
            <a:avLst/>
          </a:prstGeom>
          <a:noFill/>
        </p:spPr>
        <p:txBody>
          <a:bodyPr wrap="square" rtlCol="0">
            <a:spAutoFit/>
          </a:bodyPr>
          <a:lstStyle/>
          <a:p>
            <a:r>
              <a:rPr kumimoji="1" lang="ja-JP" altLang="en-US" sz="2400" dirty="0" smtClean="0"/>
              <a:t>予備調査により期待内・外に分類した</a:t>
            </a:r>
            <a:r>
              <a:rPr kumimoji="1" lang="en-US" altLang="ja-JP" sz="2400" dirty="0" smtClean="0"/>
              <a:t>CM</a:t>
            </a:r>
            <a:r>
              <a:rPr kumimoji="1" lang="ja-JP" altLang="en-US" sz="2400" dirty="0" smtClean="0"/>
              <a:t>を</a:t>
            </a:r>
            <a:r>
              <a:rPr lang="ja-JP" altLang="en-US" sz="2400" dirty="0" smtClean="0"/>
              <a:t>視聴後、</a:t>
            </a:r>
            <a:endParaRPr lang="en-US" altLang="ja-JP" sz="2400" dirty="0" smtClean="0"/>
          </a:p>
          <a:p>
            <a:r>
              <a:rPr lang="ja-JP" altLang="en-US" sz="2400" u="sng" dirty="0" smtClean="0"/>
              <a:t>印象に残った</a:t>
            </a:r>
            <a:r>
              <a:rPr lang="en-US" altLang="ja-JP" sz="2400" u="sng" dirty="0" smtClean="0"/>
              <a:t>CM</a:t>
            </a:r>
            <a:r>
              <a:rPr lang="ja-JP" altLang="en-US" sz="2400" dirty="0" smtClean="0"/>
              <a:t>を一つ回答</a:t>
            </a:r>
            <a:endParaRPr lang="en-US" altLang="ja-JP" sz="2400" dirty="0" smtClean="0"/>
          </a:p>
          <a:p>
            <a:r>
              <a:rPr lang="en-US" altLang="ja-JP" sz="2400" dirty="0" smtClean="0"/>
              <a:t>※</a:t>
            </a:r>
            <a:r>
              <a:rPr lang="ja-JP" altLang="en-US" sz="2400" dirty="0" smtClean="0"/>
              <a:t>ストーリーが印象に残った回答のみ使用</a:t>
            </a:r>
            <a:endParaRPr kumimoji="1" lang="ja-JP" altLang="en-US" sz="2400" dirty="0"/>
          </a:p>
        </p:txBody>
      </p:sp>
      <p:grpSp>
        <p:nvGrpSpPr>
          <p:cNvPr id="3" name="グループ化 2"/>
          <p:cNvGrpSpPr/>
          <p:nvPr/>
        </p:nvGrpSpPr>
        <p:grpSpPr>
          <a:xfrm>
            <a:off x="755576" y="5445224"/>
            <a:ext cx="7416824" cy="836712"/>
            <a:chOff x="683568" y="5877272"/>
            <a:chExt cx="7416824" cy="836712"/>
          </a:xfrm>
        </p:grpSpPr>
        <p:sp>
          <p:nvSpPr>
            <p:cNvPr id="24" name="角丸四角形 23"/>
            <p:cNvSpPr/>
            <p:nvPr/>
          </p:nvSpPr>
          <p:spPr>
            <a:xfrm>
              <a:off x="1691680" y="5877272"/>
              <a:ext cx="6336704" cy="836712"/>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38100">
              <a:solidFill>
                <a:srgbClr val="FFC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17" name="右矢印 16"/>
            <p:cNvSpPr/>
            <p:nvPr/>
          </p:nvSpPr>
          <p:spPr>
            <a:xfrm>
              <a:off x="683568" y="5949280"/>
              <a:ext cx="792088" cy="648072"/>
            </a:xfrm>
            <a:prstGeom prst="rightArrow">
              <a:avLst/>
            </a:prstGeom>
            <a:solidFill>
              <a:schemeClr val="accent6">
                <a:lumMod val="75000"/>
              </a:schemeClr>
            </a:solidFill>
            <a:ln>
              <a:solidFill>
                <a:srgbClr val="FFC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667221" y="5972462"/>
              <a:ext cx="6433171" cy="646331"/>
            </a:xfrm>
            <a:prstGeom prst="rect">
              <a:avLst/>
            </a:prstGeom>
            <a:noFill/>
          </p:spPr>
          <p:txBody>
            <a:bodyPr wrap="none" rtlCol="0">
              <a:spAutoFit/>
            </a:bodyPr>
            <a:lstStyle/>
            <a:p>
              <a:r>
                <a:rPr kumimoji="1" lang="ja-JP" altLang="en-US" sz="3600" dirty="0" smtClean="0"/>
                <a:t>注目度と期待数値との差の測定</a:t>
              </a:r>
              <a:endParaRPr kumimoji="1" lang="ja-JP" altLang="en-US" sz="3600" dirty="0"/>
            </a:p>
          </p:txBody>
        </p:sp>
      </p:grpSp>
      <p:sp>
        <p:nvSpPr>
          <p:cNvPr id="14" name="フッター プレースホルダ 13"/>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5" name="スライド番号プレースホルダ 14"/>
          <p:cNvSpPr>
            <a:spLocks noGrp="1"/>
          </p:cNvSpPr>
          <p:nvPr>
            <p:ph type="sldNum" sz="quarter" idx="12"/>
          </p:nvPr>
        </p:nvSpPr>
        <p:spPr/>
        <p:txBody>
          <a:bodyPr/>
          <a:lstStyle/>
          <a:p>
            <a:fld id="{D226E75D-3391-4F44-A92D-2E9426CF7179}" type="slidenum">
              <a:rPr kumimoji="1" lang="ja-JP" altLang="en-US" smtClean="0"/>
              <a:pPr/>
              <a:t>36</a:t>
            </a:fld>
            <a:endParaRPr kumimoji="1" lang="ja-JP" altLang="en-US"/>
          </a:p>
        </p:txBody>
      </p:sp>
      <p:sp>
        <p:nvSpPr>
          <p:cNvPr id="19" name="テキスト ボックス 18"/>
          <p:cNvSpPr txBox="1"/>
          <p:nvPr/>
        </p:nvSpPr>
        <p:spPr>
          <a:xfrm>
            <a:off x="755576" y="2852936"/>
            <a:ext cx="2730235" cy="461665"/>
          </a:xfrm>
          <a:prstGeom prst="rect">
            <a:avLst/>
          </a:prstGeom>
          <a:noFill/>
        </p:spPr>
        <p:txBody>
          <a:bodyPr wrap="none" rtlCol="0">
            <a:spAutoFit/>
          </a:bodyPr>
          <a:lstStyle/>
          <a:p>
            <a:r>
              <a:rPr lang="en-US" altLang="ja-JP" sz="2400" dirty="0" smtClean="0"/>
              <a:t>Q</a:t>
            </a:r>
            <a:r>
              <a:rPr lang="ja-JP" altLang="en-US" sz="2400" dirty="0" smtClean="0"/>
              <a:t>３</a:t>
            </a:r>
            <a:r>
              <a:rPr lang="en-US" altLang="ja-JP" sz="2400" dirty="0" smtClean="0"/>
              <a:t>.</a:t>
            </a:r>
            <a:r>
              <a:rPr lang="ja-JP" altLang="en-US" sz="2400" dirty="0" smtClean="0"/>
              <a:t>　注目度の測定</a:t>
            </a:r>
            <a:endParaRPr lang="en-US" altLang="ja-JP" sz="2400" dirty="0" smtClean="0"/>
          </a:p>
        </p:txBody>
      </p:sp>
      <p:sp>
        <p:nvSpPr>
          <p:cNvPr id="20" name="フローチャート : 書類 19"/>
          <p:cNvSpPr/>
          <p:nvPr/>
        </p:nvSpPr>
        <p:spPr>
          <a:xfrm>
            <a:off x="467544" y="3356992"/>
            <a:ext cx="8280920" cy="1800200"/>
          </a:xfrm>
          <a:prstGeom prst="flowChartDocument">
            <a:avLst/>
          </a:prstGeom>
          <a:noFill/>
          <a:ln w="50800">
            <a:solidFill>
              <a:srgbClr val="50D45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5566076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角丸四角形 13"/>
          <p:cNvSpPr/>
          <p:nvPr/>
        </p:nvSpPr>
        <p:spPr>
          <a:xfrm>
            <a:off x="1763688" y="5805264"/>
            <a:ext cx="6336704" cy="648072"/>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34925">
            <a:solidFill>
              <a:srgbClr val="FFC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 name="角丸四角形 6"/>
          <p:cNvSpPr/>
          <p:nvPr/>
        </p:nvSpPr>
        <p:spPr>
          <a:xfrm>
            <a:off x="467544" y="1556792"/>
            <a:ext cx="8208912" cy="1008112"/>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50800">
            <a:solidFill>
              <a:srgbClr val="50D4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本調査方法　仮説１</a:t>
            </a:r>
            <a:r>
              <a:rPr kumimoji="1" lang="en-US" altLang="ja-JP" dirty="0" smtClean="0"/>
              <a:t>−</a:t>
            </a:r>
            <a:r>
              <a:rPr kumimoji="1" lang="ja-JP" altLang="en-US" dirty="0" smtClean="0"/>
              <a:t>２</a:t>
            </a:r>
            <a:endParaRPr kumimoji="1" lang="ja-JP" altLang="en-US" dirty="0"/>
          </a:p>
        </p:txBody>
      </p:sp>
      <p:sp>
        <p:nvSpPr>
          <p:cNvPr id="5" name="正方形/長方形 4"/>
          <p:cNvSpPr/>
          <p:nvPr/>
        </p:nvSpPr>
        <p:spPr>
          <a:xfrm>
            <a:off x="683568" y="1556792"/>
            <a:ext cx="7920880" cy="954107"/>
          </a:xfrm>
          <a:prstGeom prst="rect">
            <a:avLst/>
          </a:prstGeom>
        </p:spPr>
        <p:txBody>
          <a:bodyPr wrap="square">
            <a:spAutoFit/>
          </a:bodyPr>
          <a:lstStyle/>
          <a:p>
            <a:r>
              <a:rPr lang="ja-JP" altLang="en-US" sz="2000" b="1" dirty="0" smtClean="0"/>
              <a:t>仮説１</a:t>
            </a:r>
            <a:r>
              <a:rPr lang="en-US" altLang="ja-JP" sz="2000" b="1" dirty="0" smtClean="0"/>
              <a:t>−</a:t>
            </a:r>
            <a:r>
              <a:rPr lang="ja-JP" altLang="en-US" sz="2000" b="1" dirty="0" smtClean="0"/>
              <a:t>２</a:t>
            </a:r>
            <a:endParaRPr lang="en-US" altLang="ja-JP" sz="2000" b="1" dirty="0" smtClean="0"/>
          </a:p>
          <a:p>
            <a:r>
              <a:rPr lang="en-US" altLang="ja-JP" dirty="0" smtClean="0"/>
              <a:t>CM</a:t>
            </a:r>
            <a:r>
              <a:rPr lang="ja-JP" altLang="en-US" dirty="0"/>
              <a:t>の物語が消費者</a:t>
            </a:r>
            <a:r>
              <a:rPr lang="ja-JP" altLang="en-US" dirty="0" smtClean="0"/>
              <a:t>の期待外</a:t>
            </a:r>
            <a:r>
              <a:rPr lang="ja-JP" altLang="en-US" dirty="0"/>
              <a:t>であると</a:t>
            </a:r>
            <a:r>
              <a:rPr lang="ja-JP" altLang="en-US" dirty="0" smtClean="0"/>
              <a:t>、期待内</a:t>
            </a:r>
            <a:r>
              <a:rPr lang="ja-JP" altLang="en-US" dirty="0"/>
              <a:t>の場合</a:t>
            </a:r>
            <a:r>
              <a:rPr lang="ja-JP" altLang="en-US" dirty="0" smtClean="0"/>
              <a:t>より</a:t>
            </a:r>
            <a:endParaRPr lang="en-US" altLang="ja-JP" dirty="0" smtClean="0"/>
          </a:p>
          <a:p>
            <a:r>
              <a:rPr lang="ja-JP" altLang="en-US" dirty="0" smtClean="0"/>
              <a:t>企業</a:t>
            </a:r>
            <a:r>
              <a:rPr lang="ja-JP" altLang="en-US" dirty="0"/>
              <a:t>・商品ブランド</a:t>
            </a:r>
            <a:r>
              <a:rPr lang="ja-JP" altLang="en-US" dirty="0" smtClean="0"/>
              <a:t>のブランド</a:t>
            </a:r>
            <a:r>
              <a:rPr lang="ja-JP" altLang="en-US" dirty="0"/>
              <a:t>認知を強化する</a:t>
            </a:r>
          </a:p>
        </p:txBody>
      </p:sp>
      <p:sp>
        <p:nvSpPr>
          <p:cNvPr id="6" name="テキスト ボックス 5"/>
          <p:cNvSpPr txBox="1"/>
          <p:nvPr/>
        </p:nvSpPr>
        <p:spPr>
          <a:xfrm>
            <a:off x="539552" y="2679303"/>
            <a:ext cx="3427541" cy="461665"/>
          </a:xfrm>
          <a:prstGeom prst="rect">
            <a:avLst/>
          </a:prstGeom>
          <a:noFill/>
        </p:spPr>
        <p:txBody>
          <a:bodyPr wrap="none" rtlCol="0">
            <a:spAutoFit/>
          </a:bodyPr>
          <a:lstStyle/>
          <a:p>
            <a:r>
              <a:rPr kumimoji="1" lang="en-US" altLang="ja-JP" sz="2400" dirty="0" smtClean="0"/>
              <a:t>Q</a:t>
            </a:r>
            <a:r>
              <a:rPr lang="ja-JP" altLang="en-US" sz="2400" dirty="0" smtClean="0"/>
              <a:t>４</a:t>
            </a:r>
            <a:r>
              <a:rPr lang="en-US" altLang="ja-JP" sz="2400" dirty="0" smtClean="0"/>
              <a:t>.</a:t>
            </a:r>
            <a:r>
              <a:rPr kumimoji="1" lang="ja-JP" altLang="en-US" sz="2400" dirty="0" smtClean="0"/>
              <a:t>　ブランド認知の測定</a:t>
            </a:r>
            <a:endParaRPr lang="en-US" altLang="ja-JP" sz="2400" dirty="0"/>
          </a:p>
        </p:txBody>
      </p:sp>
      <p:sp>
        <p:nvSpPr>
          <p:cNvPr id="10" name="右矢印 9"/>
          <p:cNvSpPr/>
          <p:nvPr/>
        </p:nvSpPr>
        <p:spPr>
          <a:xfrm>
            <a:off x="755576" y="5805264"/>
            <a:ext cx="864096" cy="648072"/>
          </a:xfrm>
          <a:prstGeom prst="rightArrow">
            <a:avLst/>
          </a:prstGeom>
          <a:solidFill>
            <a:schemeClr val="accent6">
              <a:lumMod val="75000"/>
            </a:schemeClr>
          </a:solidFill>
          <a:ln>
            <a:solidFill>
              <a:srgbClr val="FFC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83568" y="3934797"/>
            <a:ext cx="7992888" cy="646331"/>
          </a:xfrm>
          <a:prstGeom prst="rect">
            <a:avLst/>
          </a:prstGeom>
          <a:noFill/>
        </p:spPr>
        <p:txBody>
          <a:bodyPr wrap="square" rtlCol="0">
            <a:spAutoFit/>
          </a:bodyPr>
          <a:lstStyle/>
          <a:p>
            <a:r>
              <a:rPr lang="ja-JP" altLang="ja-JP" dirty="0" smtClean="0"/>
              <a:t>商品の写真とブランド名を見てもらい、その商品の物語の内容として適切なものを説明文群（ダミー有り）から選んでもらう</a:t>
            </a:r>
            <a:endParaRPr lang="en-US" altLang="ja-JP" dirty="0" smtClean="0"/>
          </a:p>
        </p:txBody>
      </p:sp>
      <p:sp>
        <p:nvSpPr>
          <p:cNvPr id="18" name="テキスト ボックス 17"/>
          <p:cNvSpPr txBox="1"/>
          <p:nvPr/>
        </p:nvSpPr>
        <p:spPr>
          <a:xfrm>
            <a:off x="827584" y="3212976"/>
            <a:ext cx="5163593" cy="400110"/>
          </a:xfrm>
          <a:prstGeom prst="rect">
            <a:avLst/>
          </a:prstGeom>
          <a:noFill/>
        </p:spPr>
        <p:txBody>
          <a:bodyPr wrap="none" rtlCol="0">
            <a:spAutoFit/>
          </a:bodyPr>
          <a:lstStyle/>
          <a:p>
            <a:r>
              <a:rPr lang="ja-JP" altLang="en-US" sz="2000" u="sng" dirty="0" smtClean="0"/>
              <a:t>ブランド再認とブランド再生の２パターンを調査</a:t>
            </a:r>
            <a:endParaRPr lang="en-US" altLang="ja-JP" sz="2000" u="sng" dirty="0" smtClean="0"/>
          </a:p>
        </p:txBody>
      </p:sp>
      <p:sp>
        <p:nvSpPr>
          <p:cNvPr id="19" name="テキスト ボックス 18"/>
          <p:cNvSpPr txBox="1"/>
          <p:nvPr/>
        </p:nvSpPr>
        <p:spPr>
          <a:xfrm>
            <a:off x="539552" y="3645024"/>
            <a:ext cx="1571264" cy="369332"/>
          </a:xfrm>
          <a:prstGeom prst="rect">
            <a:avLst/>
          </a:prstGeom>
          <a:noFill/>
        </p:spPr>
        <p:txBody>
          <a:bodyPr wrap="none" rtlCol="0">
            <a:spAutoFit/>
          </a:bodyPr>
          <a:lstStyle/>
          <a:p>
            <a:pPr>
              <a:buFont typeface="Wingdings" pitchFamily="2" charset="2"/>
              <a:buChar char="n"/>
            </a:pPr>
            <a:r>
              <a:rPr kumimoji="1" lang="ja-JP" altLang="en-US" b="1" dirty="0" smtClean="0"/>
              <a:t>ブランド再認</a:t>
            </a:r>
            <a:endParaRPr kumimoji="1" lang="ja-JP" altLang="en-US" b="1" dirty="0"/>
          </a:p>
        </p:txBody>
      </p:sp>
      <p:sp>
        <p:nvSpPr>
          <p:cNvPr id="20" name="テキスト ボックス 19"/>
          <p:cNvSpPr txBox="1"/>
          <p:nvPr/>
        </p:nvSpPr>
        <p:spPr>
          <a:xfrm>
            <a:off x="552464" y="4581128"/>
            <a:ext cx="1571264" cy="369332"/>
          </a:xfrm>
          <a:prstGeom prst="rect">
            <a:avLst/>
          </a:prstGeom>
          <a:noFill/>
        </p:spPr>
        <p:txBody>
          <a:bodyPr wrap="none" rtlCol="0">
            <a:spAutoFit/>
          </a:bodyPr>
          <a:lstStyle/>
          <a:p>
            <a:pPr>
              <a:buFont typeface="Wingdings" pitchFamily="2" charset="2"/>
              <a:buChar char="n"/>
            </a:pPr>
            <a:r>
              <a:rPr kumimoji="1" lang="ja-JP" altLang="en-US" b="1" dirty="0" smtClean="0"/>
              <a:t>ブランド再生</a:t>
            </a:r>
            <a:endParaRPr kumimoji="1" lang="ja-JP" altLang="en-US" b="1" dirty="0"/>
          </a:p>
        </p:txBody>
      </p:sp>
      <p:sp>
        <p:nvSpPr>
          <p:cNvPr id="21" name="テキスト ボックス 20"/>
          <p:cNvSpPr txBox="1"/>
          <p:nvPr/>
        </p:nvSpPr>
        <p:spPr>
          <a:xfrm>
            <a:off x="755576" y="4869160"/>
            <a:ext cx="6486071" cy="646331"/>
          </a:xfrm>
          <a:prstGeom prst="rect">
            <a:avLst/>
          </a:prstGeom>
          <a:noFill/>
        </p:spPr>
        <p:txBody>
          <a:bodyPr wrap="none" rtlCol="0">
            <a:spAutoFit/>
          </a:bodyPr>
          <a:lstStyle/>
          <a:p>
            <a:r>
              <a:rPr lang="ja-JP" altLang="ja-JP" dirty="0" smtClean="0"/>
              <a:t>物語の内容の説明文群（ダミー有り）から思いだすもの全て選択　</a:t>
            </a:r>
            <a:endParaRPr lang="en-US" altLang="ja-JP" dirty="0" smtClean="0"/>
          </a:p>
          <a:p>
            <a:r>
              <a:rPr lang="ja-JP" altLang="ja-JP" dirty="0" smtClean="0"/>
              <a:t>→</a:t>
            </a:r>
            <a:r>
              <a:rPr lang="ja-JP" altLang="en-US" dirty="0" smtClean="0"/>
              <a:t>　</a:t>
            </a:r>
            <a:r>
              <a:rPr lang="ja-JP" altLang="ja-JP" dirty="0" smtClean="0"/>
              <a:t>ブランド名を書かせる</a:t>
            </a:r>
            <a:endParaRPr kumimoji="1" lang="ja-JP" altLang="en-US" dirty="0"/>
          </a:p>
        </p:txBody>
      </p:sp>
      <p:sp>
        <p:nvSpPr>
          <p:cNvPr id="22" name="テキスト ボックス 21"/>
          <p:cNvSpPr txBox="1"/>
          <p:nvPr/>
        </p:nvSpPr>
        <p:spPr>
          <a:xfrm>
            <a:off x="1782509" y="5949280"/>
            <a:ext cx="6389891" cy="369332"/>
          </a:xfrm>
          <a:prstGeom prst="rect">
            <a:avLst/>
          </a:prstGeom>
          <a:noFill/>
        </p:spPr>
        <p:txBody>
          <a:bodyPr wrap="none" rtlCol="0">
            <a:spAutoFit/>
          </a:bodyPr>
          <a:lstStyle/>
          <a:p>
            <a:r>
              <a:rPr lang="ja-JP" altLang="ja-JP" dirty="0" smtClean="0"/>
              <a:t>期待内・外それぞれの合計の平均の差の検定（</a:t>
            </a:r>
            <a:r>
              <a:rPr lang="en-US" altLang="ja-JP" dirty="0" smtClean="0"/>
              <a:t>t</a:t>
            </a:r>
            <a:r>
              <a:rPr lang="ja-JP" altLang="ja-JP" dirty="0" smtClean="0"/>
              <a:t>検定・対応なし）</a:t>
            </a:r>
          </a:p>
        </p:txBody>
      </p:sp>
      <p:sp>
        <p:nvSpPr>
          <p:cNvPr id="17" name="フッター プレースホルダ 16"/>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24" name="スライド番号プレースホルダ 23"/>
          <p:cNvSpPr>
            <a:spLocks noGrp="1"/>
          </p:cNvSpPr>
          <p:nvPr>
            <p:ph type="sldNum" sz="quarter" idx="12"/>
          </p:nvPr>
        </p:nvSpPr>
        <p:spPr/>
        <p:txBody>
          <a:bodyPr/>
          <a:lstStyle/>
          <a:p>
            <a:fld id="{D226E75D-3391-4F44-A92D-2E9426CF7179}" type="slidenum">
              <a:rPr kumimoji="1" lang="ja-JP" altLang="en-US" smtClean="0"/>
              <a:pPr/>
              <a:t>37</a:t>
            </a:fld>
            <a:endParaRPr kumimoji="1" lang="ja-JP" altLang="en-US"/>
          </a:p>
        </p:txBody>
      </p:sp>
      <p:sp>
        <p:nvSpPr>
          <p:cNvPr id="25" name="フローチャート : 書類 24"/>
          <p:cNvSpPr/>
          <p:nvPr/>
        </p:nvSpPr>
        <p:spPr>
          <a:xfrm>
            <a:off x="467544" y="3140968"/>
            <a:ext cx="8280920" cy="2520280"/>
          </a:xfrm>
          <a:prstGeom prst="flowChartDocument">
            <a:avLst/>
          </a:prstGeom>
          <a:noFill/>
          <a:ln w="50800">
            <a:solidFill>
              <a:srgbClr val="50D45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p:nvCxnSpPr>
        <p:spPr>
          <a:xfrm>
            <a:off x="611560" y="4581128"/>
            <a:ext cx="784887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505810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1619672" y="5328592"/>
            <a:ext cx="6336704" cy="836712"/>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38100">
            <a:solidFill>
              <a:srgbClr val="FFC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本調査方法　仮説２</a:t>
            </a:r>
            <a:endParaRPr kumimoji="1" lang="ja-JP" altLang="en-US" dirty="0"/>
          </a:p>
        </p:txBody>
      </p:sp>
      <p:sp>
        <p:nvSpPr>
          <p:cNvPr id="4" name="正方形/長方形 3"/>
          <p:cNvSpPr/>
          <p:nvPr/>
        </p:nvSpPr>
        <p:spPr>
          <a:xfrm>
            <a:off x="683568" y="3659540"/>
            <a:ext cx="7632848" cy="1569660"/>
          </a:xfrm>
          <a:prstGeom prst="rect">
            <a:avLst/>
          </a:prstGeom>
        </p:spPr>
        <p:txBody>
          <a:bodyPr wrap="square">
            <a:spAutoFit/>
          </a:bodyPr>
          <a:lstStyle/>
          <a:p>
            <a:r>
              <a:rPr lang="en-US" altLang="ja-JP" sz="2400" dirty="0" smtClean="0">
                <a:solidFill>
                  <a:srgbClr val="0D1A1D"/>
                </a:solidFill>
              </a:rPr>
              <a:t>Q</a:t>
            </a:r>
            <a:r>
              <a:rPr lang="ja-JP" altLang="en-US" sz="2400" dirty="0" smtClean="0">
                <a:solidFill>
                  <a:srgbClr val="0D1A1D"/>
                </a:solidFill>
              </a:rPr>
              <a:t>１　　商品の製品特性に関する項目を７段階評価で回答</a:t>
            </a:r>
            <a:endParaRPr lang="en-US" altLang="ja-JP" sz="2400" dirty="0" smtClean="0">
              <a:solidFill>
                <a:srgbClr val="0D1A1D"/>
              </a:solidFill>
            </a:endParaRPr>
          </a:p>
          <a:p>
            <a:endParaRPr lang="en-US" altLang="ja-JP" sz="2400" dirty="0" smtClean="0">
              <a:solidFill>
                <a:srgbClr val="0D1A1D"/>
              </a:solidFill>
            </a:endParaRPr>
          </a:p>
          <a:p>
            <a:r>
              <a:rPr lang="en-US" altLang="ja-JP" sz="2400" dirty="0" smtClean="0">
                <a:solidFill>
                  <a:srgbClr val="0D1A1D"/>
                </a:solidFill>
              </a:rPr>
              <a:t>Q</a:t>
            </a:r>
            <a:r>
              <a:rPr lang="ja-JP" altLang="en-US" sz="2400" dirty="0" smtClean="0">
                <a:solidFill>
                  <a:srgbClr val="0D1A1D"/>
                </a:solidFill>
              </a:rPr>
              <a:t>３　　</a:t>
            </a:r>
            <a:r>
              <a:rPr lang="en-US" altLang="ja-JP" sz="2400" dirty="0" smtClean="0">
                <a:solidFill>
                  <a:srgbClr val="0D1A1D"/>
                </a:solidFill>
              </a:rPr>
              <a:t>CM</a:t>
            </a:r>
            <a:r>
              <a:rPr lang="ja-JP" altLang="en-US" sz="2400" dirty="0" smtClean="0">
                <a:solidFill>
                  <a:srgbClr val="0D1A1D"/>
                </a:solidFill>
              </a:rPr>
              <a:t>視聴後、同様の質問を回答</a:t>
            </a:r>
            <a:endParaRPr lang="en-US" altLang="ja-JP" sz="2400" dirty="0">
              <a:solidFill>
                <a:srgbClr val="0D1A1D"/>
              </a:solidFill>
            </a:endParaRPr>
          </a:p>
          <a:p>
            <a:endParaRPr lang="ja-JP" altLang="en-US" sz="2400" dirty="0">
              <a:solidFill>
                <a:srgbClr val="0D1A1D"/>
              </a:solidFill>
            </a:endParaRPr>
          </a:p>
        </p:txBody>
      </p:sp>
      <p:sp>
        <p:nvSpPr>
          <p:cNvPr id="7" name="角丸四角形 6"/>
          <p:cNvSpPr/>
          <p:nvPr/>
        </p:nvSpPr>
        <p:spPr>
          <a:xfrm>
            <a:off x="323528" y="1556792"/>
            <a:ext cx="8424936" cy="1008112"/>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50800">
            <a:solidFill>
              <a:srgbClr val="50D450"/>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000" b="1" dirty="0" smtClean="0"/>
              <a:t>仮説２</a:t>
            </a:r>
            <a:r>
              <a:rPr lang="ja-JP" altLang="en-US" dirty="0" smtClean="0"/>
              <a:t>　</a:t>
            </a:r>
            <a:endParaRPr lang="en-US" altLang="ja-JP" dirty="0" smtClean="0"/>
          </a:p>
          <a:p>
            <a:r>
              <a:rPr lang="ja-JP" altLang="ja-JP" dirty="0" smtClean="0"/>
              <a:t>広告メッセージと</a:t>
            </a:r>
            <a:r>
              <a:rPr lang="en-US" altLang="ja-JP" dirty="0" smtClean="0"/>
              <a:t>CM</a:t>
            </a:r>
            <a:r>
              <a:rPr lang="ja-JP" altLang="ja-JP" dirty="0" smtClean="0"/>
              <a:t>の物語の関連が強い</a:t>
            </a:r>
            <a:r>
              <a:rPr lang="en-US" altLang="ja-JP" dirty="0" smtClean="0"/>
              <a:t>CM</a:t>
            </a:r>
            <a:r>
              <a:rPr lang="ja-JP" altLang="ja-JP" dirty="0" smtClean="0"/>
              <a:t>は関連性が弱い</a:t>
            </a:r>
            <a:r>
              <a:rPr lang="en-US" altLang="ja-JP" dirty="0" smtClean="0"/>
              <a:t>CM</a:t>
            </a:r>
            <a:r>
              <a:rPr lang="ja-JP" altLang="ja-JP" dirty="0" smtClean="0"/>
              <a:t>よりも、</a:t>
            </a:r>
            <a:endParaRPr lang="en-US" altLang="ja-JP" dirty="0" smtClean="0"/>
          </a:p>
          <a:p>
            <a:r>
              <a:rPr lang="ja-JP" altLang="ja-JP" dirty="0" smtClean="0"/>
              <a:t>企業・商品ブランド連想を強化する</a:t>
            </a:r>
            <a:endParaRPr lang="ja-JP" altLang="en-US" dirty="0">
              <a:solidFill>
                <a:srgbClr val="0D1A1D"/>
              </a:solidFill>
            </a:endParaRPr>
          </a:p>
        </p:txBody>
      </p:sp>
      <p:sp>
        <p:nvSpPr>
          <p:cNvPr id="9" name="右矢印 8"/>
          <p:cNvSpPr/>
          <p:nvPr/>
        </p:nvSpPr>
        <p:spPr>
          <a:xfrm>
            <a:off x="467544" y="5445224"/>
            <a:ext cx="864096" cy="720080"/>
          </a:xfrm>
          <a:prstGeom prst="rightArrow">
            <a:avLst/>
          </a:prstGeom>
          <a:solidFill>
            <a:schemeClr val="accent6">
              <a:lumMod val="75000"/>
            </a:schemeClr>
          </a:solidFill>
          <a:ln>
            <a:solidFill>
              <a:srgbClr val="FFC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0" name="正方形/長方形 9"/>
          <p:cNvSpPr/>
          <p:nvPr/>
        </p:nvSpPr>
        <p:spPr>
          <a:xfrm>
            <a:off x="2267744" y="5445224"/>
            <a:ext cx="5400600" cy="646331"/>
          </a:xfrm>
          <a:prstGeom prst="rect">
            <a:avLst/>
          </a:prstGeom>
        </p:spPr>
        <p:txBody>
          <a:bodyPr wrap="square">
            <a:spAutoFit/>
          </a:bodyPr>
          <a:lstStyle/>
          <a:p>
            <a:pPr lvl="0"/>
            <a:r>
              <a:rPr lang="ja-JP" altLang="en-US" sz="3600" dirty="0">
                <a:solidFill>
                  <a:srgbClr val="0D1A1D"/>
                </a:solidFill>
              </a:rPr>
              <a:t>評価の変化を比較する</a:t>
            </a:r>
            <a:endParaRPr lang="en-US" altLang="ja-JP" sz="3600" dirty="0">
              <a:solidFill>
                <a:srgbClr val="0D1A1D"/>
              </a:solidFill>
            </a:endParaRPr>
          </a:p>
        </p:txBody>
      </p:sp>
      <p:sp>
        <p:nvSpPr>
          <p:cNvPr id="14" name="フッター プレースホルダ 13"/>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5" name="スライド番号プレースホルダ 14"/>
          <p:cNvSpPr>
            <a:spLocks noGrp="1"/>
          </p:cNvSpPr>
          <p:nvPr>
            <p:ph type="sldNum" sz="quarter" idx="12"/>
          </p:nvPr>
        </p:nvSpPr>
        <p:spPr/>
        <p:txBody>
          <a:bodyPr/>
          <a:lstStyle/>
          <a:p>
            <a:fld id="{D226E75D-3391-4F44-A92D-2E9426CF7179}" type="slidenum">
              <a:rPr kumimoji="1" lang="ja-JP" altLang="en-US" smtClean="0"/>
              <a:pPr/>
              <a:t>38</a:t>
            </a:fld>
            <a:endParaRPr kumimoji="1" lang="ja-JP" altLang="en-US"/>
          </a:p>
        </p:txBody>
      </p:sp>
      <p:sp>
        <p:nvSpPr>
          <p:cNvPr id="11" name="フローチャート : 書類 10"/>
          <p:cNvSpPr/>
          <p:nvPr/>
        </p:nvSpPr>
        <p:spPr>
          <a:xfrm>
            <a:off x="467544" y="3501008"/>
            <a:ext cx="8280920" cy="1656184"/>
          </a:xfrm>
          <a:prstGeom prst="flowChartDocument">
            <a:avLst/>
          </a:prstGeom>
          <a:noFill/>
          <a:ln w="50800">
            <a:solidFill>
              <a:srgbClr val="50D45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95536" y="2924944"/>
            <a:ext cx="4431021" cy="738664"/>
          </a:xfrm>
          <a:prstGeom prst="rect">
            <a:avLst/>
          </a:prstGeom>
          <a:noFill/>
        </p:spPr>
        <p:txBody>
          <a:bodyPr wrap="none" rtlCol="0">
            <a:spAutoFit/>
          </a:bodyPr>
          <a:lstStyle/>
          <a:p>
            <a:r>
              <a:rPr lang="en-US" altLang="ja-JP" sz="2400" dirty="0" smtClean="0">
                <a:solidFill>
                  <a:srgbClr val="0D1A1D"/>
                </a:solidFill>
              </a:rPr>
              <a:t>Q</a:t>
            </a:r>
            <a:r>
              <a:rPr lang="ja-JP" altLang="en-US" sz="2400" dirty="0" smtClean="0">
                <a:solidFill>
                  <a:srgbClr val="0D1A1D"/>
                </a:solidFill>
              </a:rPr>
              <a:t>１・</a:t>
            </a:r>
            <a:r>
              <a:rPr lang="en-US" altLang="ja-JP" sz="2400" dirty="0" smtClean="0">
                <a:solidFill>
                  <a:srgbClr val="0D1A1D"/>
                </a:solidFill>
              </a:rPr>
              <a:t>Q</a:t>
            </a:r>
            <a:r>
              <a:rPr lang="ja-JP" altLang="en-US" sz="2400" dirty="0" smtClean="0">
                <a:solidFill>
                  <a:srgbClr val="0D1A1D"/>
                </a:solidFill>
              </a:rPr>
              <a:t>３</a:t>
            </a:r>
            <a:r>
              <a:rPr lang="en-US" altLang="ja-JP" sz="2400" dirty="0" smtClean="0">
                <a:solidFill>
                  <a:srgbClr val="0D1A1D"/>
                </a:solidFill>
              </a:rPr>
              <a:t>.</a:t>
            </a:r>
            <a:r>
              <a:rPr lang="ja-JP" altLang="en-US" sz="2400" dirty="0" smtClean="0">
                <a:solidFill>
                  <a:srgbClr val="0D1A1D"/>
                </a:solidFill>
              </a:rPr>
              <a:t>　ブランドイメージの測定</a:t>
            </a:r>
            <a:endParaRPr lang="en-US" altLang="ja-JP" sz="2400" dirty="0" smtClean="0">
              <a:solidFill>
                <a:srgbClr val="0D1A1D"/>
              </a:solidFill>
            </a:endParaRPr>
          </a:p>
          <a:p>
            <a:endParaRPr kumimoji="1" lang="ja-JP" altLang="en-US" dirty="0"/>
          </a:p>
        </p:txBody>
      </p:sp>
    </p:spTree>
    <p:extLst>
      <p:ext uri="{BB962C8B-B14F-4D97-AF65-F5344CB8AC3E}">
        <p14:creationId xmlns:p14="http://schemas.microsoft.com/office/powerpoint/2010/main" val="421002881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角丸四角形 12"/>
          <p:cNvSpPr/>
          <p:nvPr/>
        </p:nvSpPr>
        <p:spPr>
          <a:xfrm>
            <a:off x="1547664" y="5544616"/>
            <a:ext cx="6336704" cy="836712"/>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31750">
            <a:solidFill>
              <a:srgbClr val="FFC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本調査方法　仮説３</a:t>
            </a:r>
            <a:endParaRPr kumimoji="1" lang="ja-JP" altLang="en-US" dirty="0"/>
          </a:p>
        </p:txBody>
      </p:sp>
      <p:sp>
        <p:nvSpPr>
          <p:cNvPr id="4" name="正方形/長方形 3"/>
          <p:cNvSpPr/>
          <p:nvPr/>
        </p:nvSpPr>
        <p:spPr>
          <a:xfrm>
            <a:off x="467544" y="2751311"/>
            <a:ext cx="4248472" cy="461665"/>
          </a:xfrm>
          <a:prstGeom prst="rect">
            <a:avLst/>
          </a:prstGeom>
        </p:spPr>
        <p:txBody>
          <a:bodyPr wrap="square">
            <a:spAutoFit/>
          </a:bodyPr>
          <a:lstStyle/>
          <a:p>
            <a:r>
              <a:rPr lang="ja-JP" altLang="en-US" sz="2400" dirty="0" smtClean="0">
                <a:solidFill>
                  <a:srgbClr val="0D1A1D"/>
                </a:solidFill>
              </a:rPr>
              <a:t>＜ブランド・エクイティの測定＞</a:t>
            </a:r>
            <a:endParaRPr lang="en-US" altLang="ja-JP" sz="2400" dirty="0" smtClean="0">
              <a:solidFill>
                <a:srgbClr val="0D1A1D"/>
              </a:solidFill>
            </a:endParaRPr>
          </a:p>
        </p:txBody>
      </p:sp>
      <p:sp>
        <p:nvSpPr>
          <p:cNvPr id="7" name="角丸四角形 6"/>
          <p:cNvSpPr/>
          <p:nvPr/>
        </p:nvSpPr>
        <p:spPr>
          <a:xfrm>
            <a:off x="323528" y="1556792"/>
            <a:ext cx="8424936" cy="864096"/>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50800">
            <a:solidFill>
              <a:srgbClr val="50D450"/>
            </a:solidFill>
          </a:ln>
        </p:spPr>
        <p:style>
          <a:lnRef idx="2">
            <a:schemeClr val="accent2"/>
          </a:lnRef>
          <a:fillRef idx="1">
            <a:schemeClr val="lt1"/>
          </a:fillRef>
          <a:effectRef idx="0">
            <a:schemeClr val="accent2"/>
          </a:effectRef>
          <a:fontRef idx="minor">
            <a:schemeClr val="dk1"/>
          </a:fontRef>
        </p:style>
        <p:txBody>
          <a:bodyPr rtlCol="0" anchor="ctr"/>
          <a:lstStyle/>
          <a:p>
            <a:r>
              <a:rPr lang="ja-JP" altLang="en-US" sz="2000" dirty="0" smtClean="0"/>
              <a:t>仮説３</a:t>
            </a:r>
            <a:r>
              <a:rPr lang="ja-JP" altLang="en-US" dirty="0" smtClean="0"/>
              <a:t>　</a:t>
            </a:r>
            <a:endParaRPr lang="en-US" altLang="ja-JP" dirty="0" smtClean="0"/>
          </a:p>
          <a:p>
            <a:r>
              <a:rPr lang="ja-JP" altLang="ja-JP" dirty="0" smtClean="0"/>
              <a:t>期待外・関連強はその他のグループよりもブランド認知・イメージが強い</a:t>
            </a:r>
            <a:endParaRPr lang="en-US" altLang="ja-JP" dirty="0" smtClean="0"/>
          </a:p>
        </p:txBody>
      </p:sp>
      <p:sp>
        <p:nvSpPr>
          <p:cNvPr id="9" name="右矢印 8"/>
          <p:cNvSpPr/>
          <p:nvPr/>
        </p:nvSpPr>
        <p:spPr>
          <a:xfrm>
            <a:off x="467544" y="5517232"/>
            <a:ext cx="864096" cy="720080"/>
          </a:xfrm>
          <a:prstGeom prst="rightArrow">
            <a:avLst/>
          </a:prstGeom>
          <a:solidFill>
            <a:schemeClr val="accent6">
              <a:lumMod val="75000"/>
            </a:schemeClr>
          </a:solidFill>
          <a:ln>
            <a:solidFill>
              <a:srgbClr val="FFC000"/>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0" name="正方形/長方形 9"/>
          <p:cNvSpPr/>
          <p:nvPr/>
        </p:nvSpPr>
        <p:spPr>
          <a:xfrm>
            <a:off x="1907704" y="5590981"/>
            <a:ext cx="5616624" cy="646331"/>
          </a:xfrm>
          <a:prstGeom prst="rect">
            <a:avLst/>
          </a:prstGeom>
        </p:spPr>
        <p:txBody>
          <a:bodyPr wrap="square">
            <a:spAutoFit/>
          </a:bodyPr>
          <a:lstStyle/>
          <a:p>
            <a:pPr lvl="0"/>
            <a:r>
              <a:rPr lang="ja-JP" altLang="en-US" dirty="0" smtClean="0">
                <a:solidFill>
                  <a:srgbClr val="0D1A1D"/>
                </a:solidFill>
              </a:rPr>
              <a:t>期待外・関連強のグループとそれ以外のグループの</a:t>
            </a:r>
            <a:endParaRPr lang="en-US" altLang="ja-JP" dirty="0" smtClean="0">
              <a:solidFill>
                <a:srgbClr val="0D1A1D"/>
              </a:solidFill>
            </a:endParaRPr>
          </a:p>
          <a:p>
            <a:pPr lvl="0"/>
            <a:r>
              <a:rPr lang="ja-JP" altLang="en-US" dirty="0" smtClean="0">
                <a:solidFill>
                  <a:srgbClr val="0D1A1D"/>
                </a:solidFill>
              </a:rPr>
              <a:t>ブランド認知、ブランドイメージをそれぞれ比較する</a:t>
            </a:r>
            <a:endParaRPr lang="en-US" altLang="ja-JP" dirty="0">
              <a:solidFill>
                <a:srgbClr val="0D1A1D"/>
              </a:solidFill>
            </a:endParaRPr>
          </a:p>
        </p:txBody>
      </p:sp>
      <p:sp>
        <p:nvSpPr>
          <p:cNvPr id="14" name="テキスト ボックス 13"/>
          <p:cNvSpPr txBox="1"/>
          <p:nvPr/>
        </p:nvSpPr>
        <p:spPr>
          <a:xfrm>
            <a:off x="578273" y="3284984"/>
            <a:ext cx="7810151" cy="2031325"/>
          </a:xfrm>
          <a:prstGeom prst="rect">
            <a:avLst/>
          </a:prstGeom>
          <a:noFill/>
        </p:spPr>
        <p:txBody>
          <a:bodyPr wrap="square" rtlCol="0">
            <a:spAutoFit/>
          </a:bodyPr>
          <a:lstStyle/>
          <a:p>
            <a:pPr>
              <a:buFont typeface="Wingdings" pitchFamily="2" charset="2"/>
              <a:buChar char="l"/>
            </a:pPr>
            <a:r>
              <a:rPr lang="ja-JP" altLang="ja-JP" dirty="0" smtClean="0"/>
              <a:t>質問Ⅳの「ブランド認知」に関する質問の結果を、期待外・関連強のグループと</a:t>
            </a:r>
            <a:endParaRPr lang="en-US" altLang="ja-JP" dirty="0" smtClean="0"/>
          </a:p>
          <a:p>
            <a:r>
              <a:rPr lang="ja-JP" altLang="en-US" dirty="0" smtClean="0"/>
              <a:t>　</a:t>
            </a:r>
            <a:r>
              <a:rPr lang="ja-JP" altLang="ja-JP" dirty="0" smtClean="0"/>
              <a:t>それ以外のグループにわけて、それぞれの合計の差を見る。</a:t>
            </a:r>
            <a:endParaRPr lang="en-US" altLang="ja-JP" dirty="0" smtClean="0"/>
          </a:p>
          <a:p>
            <a:r>
              <a:rPr lang="ja-JP" altLang="en-US" dirty="0" smtClean="0"/>
              <a:t>　　　　　　　　　　　　　　　　　　　　　　　　　　　　　　　　　　　　</a:t>
            </a:r>
            <a:r>
              <a:rPr lang="ja-JP" altLang="ja-JP" dirty="0" smtClean="0"/>
              <a:t>（分散分析・対応なし）</a:t>
            </a:r>
            <a:endParaRPr lang="en-US" altLang="ja-JP" dirty="0" smtClean="0"/>
          </a:p>
          <a:p>
            <a:endParaRPr lang="ja-JP" altLang="ja-JP" dirty="0" smtClean="0"/>
          </a:p>
          <a:p>
            <a:pPr>
              <a:buFont typeface="Wingdings" pitchFamily="2" charset="2"/>
              <a:buChar char="l"/>
            </a:pPr>
            <a:r>
              <a:rPr lang="ja-JP" altLang="ja-JP" dirty="0" smtClean="0"/>
              <a:t>質問Ⅰ・Ⅲの「ブランドイメージ」に関する質問の結果を、期待外・関連強の</a:t>
            </a:r>
          </a:p>
          <a:p>
            <a:r>
              <a:rPr lang="ja-JP" altLang="en-US" dirty="0" smtClean="0"/>
              <a:t>　</a:t>
            </a:r>
            <a:r>
              <a:rPr lang="ja-JP" altLang="ja-JP" dirty="0" smtClean="0"/>
              <a:t>グル—プとそれ以外のグループ合計の差を見る。</a:t>
            </a:r>
            <a:r>
              <a:rPr lang="ja-JP" altLang="en-US" dirty="0" smtClean="0"/>
              <a:t>　　　　</a:t>
            </a:r>
            <a:r>
              <a:rPr lang="ja-JP" altLang="ja-JP" dirty="0" smtClean="0"/>
              <a:t>（分散分析・対応あり）</a:t>
            </a:r>
          </a:p>
          <a:p>
            <a:endParaRPr kumimoji="1" lang="ja-JP" altLang="en-US" dirty="0"/>
          </a:p>
        </p:txBody>
      </p:sp>
      <p:sp>
        <p:nvSpPr>
          <p:cNvPr id="15" name="フッター プレースホルダ 1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6" name="スライド番号プレースホルダ 15"/>
          <p:cNvSpPr>
            <a:spLocks noGrp="1"/>
          </p:cNvSpPr>
          <p:nvPr>
            <p:ph type="sldNum" sz="quarter" idx="12"/>
          </p:nvPr>
        </p:nvSpPr>
        <p:spPr/>
        <p:txBody>
          <a:bodyPr/>
          <a:lstStyle/>
          <a:p>
            <a:fld id="{D226E75D-3391-4F44-A92D-2E9426CF7179}" type="slidenum">
              <a:rPr kumimoji="1" lang="ja-JP" altLang="en-US" smtClean="0"/>
              <a:pPr/>
              <a:t>39</a:t>
            </a:fld>
            <a:endParaRPr kumimoji="1" lang="ja-JP" altLang="en-US"/>
          </a:p>
        </p:txBody>
      </p:sp>
      <p:sp>
        <p:nvSpPr>
          <p:cNvPr id="17" name="フローチャート : 書類 16"/>
          <p:cNvSpPr/>
          <p:nvPr/>
        </p:nvSpPr>
        <p:spPr>
          <a:xfrm>
            <a:off x="467544" y="3212976"/>
            <a:ext cx="8280920" cy="2232248"/>
          </a:xfrm>
          <a:prstGeom prst="flowChartDocument">
            <a:avLst/>
          </a:prstGeom>
          <a:noFill/>
          <a:ln w="50800">
            <a:solidFill>
              <a:srgbClr val="50D45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100288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物語とその効果</a:t>
            </a:r>
            <a:endParaRPr kumimoji="1" lang="ja-JP" altLang="en-US" dirty="0"/>
          </a:p>
        </p:txBody>
      </p:sp>
      <p:grpSp>
        <p:nvGrpSpPr>
          <p:cNvPr id="3" name="グループ化 24"/>
          <p:cNvGrpSpPr/>
          <p:nvPr/>
        </p:nvGrpSpPr>
        <p:grpSpPr>
          <a:xfrm>
            <a:off x="755576" y="5589240"/>
            <a:ext cx="7438077" cy="792088"/>
            <a:chOff x="683568" y="6021288"/>
            <a:chExt cx="7438077" cy="792088"/>
          </a:xfrm>
        </p:grpSpPr>
        <p:sp>
          <p:nvSpPr>
            <p:cNvPr id="19" name="ストライプ矢印 18"/>
            <p:cNvSpPr/>
            <p:nvPr/>
          </p:nvSpPr>
          <p:spPr>
            <a:xfrm>
              <a:off x="683568" y="6021288"/>
              <a:ext cx="576064" cy="792088"/>
            </a:xfrm>
            <a:prstGeom prst="stripedRightArrow">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25400">
              <a:solidFill>
                <a:srgbClr val="50D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691680" y="6048672"/>
              <a:ext cx="6429965" cy="646331"/>
            </a:xfrm>
            <a:prstGeom prst="rect">
              <a:avLst/>
            </a:prstGeom>
            <a:noFill/>
          </p:spPr>
          <p:txBody>
            <a:bodyPr wrap="none" rtlCol="0">
              <a:spAutoFit/>
            </a:bodyPr>
            <a:lstStyle/>
            <a:p>
              <a:r>
                <a:rPr lang="ja-JP" altLang="en-US" sz="3000" dirty="0" smtClean="0"/>
                <a:t>物語には、</a:t>
              </a:r>
              <a:r>
                <a:rPr lang="ja-JP" altLang="en-US" sz="3600" b="1" dirty="0" smtClean="0">
                  <a:solidFill>
                    <a:srgbClr val="FF0000"/>
                  </a:solidFill>
                </a:rPr>
                <a:t>理解を助ける</a:t>
              </a:r>
              <a:r>
                <a:rPr lang="ja-JP" altLang="en-US" sz="3000" dirty="0" smtClean="0"/>
                <a:t>効果がある</a:t>
              </a:r>
              <a:endParaRPr kumimoji="1" lang="ja-JP" altLang="en-US" sz="3000" dirty="0"/>
            </a:p>
          </p:txBody>
        </p:sp>
      </p:grpSp>
      <p:sp>
        <p:nvSpPr>
          <p:cNvPr id="16" name="テキスト ボックス 15"/>
          <p:cNvSpPr txBox="1"/>
          <p:nvPr/>
        </p:nvSpPr>
        <p:spPr>
          <a:xfrm>
            <a:off x="4289782" y="5839047"/>
            <a:ext cx="184666" cy="369332"/>
          </a:xfrm>
          <a:prstGeom prst="rect">
            <a:avLst/>
          </a:prstGeom>
          <a:noFill/>
        </p:spPr>
        <p:txBody>
          <a:bodyPr wrap="none" rtlCol="0">
            <a:spAutoFit/>
          </a:bodyPr>
          <a:lstStyle/>
          <a:p>
            <a:endParaRPr kumimoji="1" lang="ja-JP" altLang="en-US" dirty="0"/>
          </a:p>
        </p:txBody>
      </p:sp>
      <p:grpSp>
        <p:nvGrpSpPr>
          <p:cNvPr id="4" name="グループ化 23"/>
          <p:cNvGrpSpPr/>
          <p:nvPr/>
        </p:nvGrpSpPr>
        <p:grpSpPr>
          <a:xfrm>
            <a:off x="323528" y="4653136"/>
            <a:ext cx="8568952" cy="792088"/>
            <a:chOff x="323528" y="4941168"/>
            <a:chExt cx="8568952" cy="792088"/>
          </a:xfrm>
        </p:grpSpPr>
        <p:sp>
          <p:nvSpPr>
            <p:cNvPr id="18" name="角丸四角形 17"/>
            <p:cNvSpPr/>
            <p:nvPr/>
          </p:nvSpPr>
          <p:spPr>
            <a:xfrm>
              <a:off x="323528" y="4941168"/>
              <a:ext cx="8568952" cy="792088"/>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50800">
              <a:solidFill>
                <a:srgbClr val="FFC00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539552" y="4941168"/>
              <a:ext cx="8208912" cy="769441"/>
            </a:xfrm>
            <a:prstGeom prst="rect">
              <a:avLst/>
            </a:prstGeom>
            <a:noFill/>
          </p:spPr>
          <p:txBody>
            <a:bodyPr wrap="square" rtlCol="0">
              <a:spAutoFit/>
            </a:bodyPr>
            <a:lstStyle/>
            <a:p>
              <a:r>
                <a:rPr lang="ja-JP" altLang="en-US" sz="2000" dirty="0" smtClean="0"/>
                <a:t>人は物語に接することにより、人が</a:t>
              </a:r>
              <a:r>
                <a:rPr lang="ja-JP" altLang="en-US" sz="2400" b="1" dirty="0" smtClean="0"/>
                <a:t>世界を理解する</a:t>
              </a:r>
              <a:r>
                <a:rPr lang="ja-JP" altLang="en-US" sz="2000" dirty="0" smtClean="0"/>
                <a:t>手掛かりとなる</a:t>
              </a:r>
              <a:endParaRPr lang="en-US" altLang="ja-JP" sz="2000" b="1" dirty="0" smtClean="0"/>
            </a:p>
            <a:p>
              <a:r>
                <a:rPr lang="en-US" altLang="ja-JP" sz="2000" b="1" dirty="0" smtClean="0"/>
                <a:t>                                                                                                        </a:t>
              </a:r>
              <a:r>
                <a:rPr lang="ja-JP" altLang="en-US" sz="2000" b="1" dirty="0" smtClean="0"/>
                <a:t>　　     </a:t>
              </a:r>
              <a:r>
                <a:rPr lang="ja-JP" altLang="en-US" sz="1600" dirty="0" smtClean="0"/>
                <a:t>（福田　</a:t>
              </a:r>
              <a:r>
                <a:rPr lang="en-US" altLang="ja-JP" sz="1600" dirty="0" smtClean="0"/>
                <a:t>2004</a:t>
              </a:r>
              <a:r>
                <a:rPr lang="ja-JP" altLang="en-US" sz="1600" dirty="0" smtClean="0"/>
                <a:t>）</a:t>
              </a:r>
              <a:endParaRPr lang="en-US" altLang="ja-JP" sz="1600" dirty="0" smtClean="0"/>
            </a:p>
          </p:txBody>
        </p:sp>
      </p:grpSp>
      <p:grpSp>
        <p:nvGrpSpPr>
          <p:cNvPr id="6" name="グループ化 22"/>
          <p:cNvGrpSpPr/>
          <p:nvPr/>
        </p:nvGrpSpPr>
        <p:grpSpPr>
          <a:xfrm>
            <a:off x="251520" y="2996952"/>
            <a:ext cx="8640960" cy="1440160"/>
            <a:chOff x="251520" y="3121804"/>
            <a:chExt cx="8640960" cy="1440160"/>
          </a:xfrm>
        </p:grpSpPr>
        <p:sp>
          <p:nvSpPr>
            <p:cNvPr id="17" name="角丸四角形 16"/>
            <p:cNvSpPr/>
            <p:nvPr/>
          </p:nvSpPr>
          <p:spPr>
            <a:xfrm>
              <a:off x="323528" y="3625860"/>
              <a:ext cx="8568952" cy="936104"/>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50800">
              <a:solidFill>
                <a:srgbClr val="FFC00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1981761" y="4002705"/>
              <a:ext cx="184666" cy="369332"/>
            </a:xfrm>
            <a:prstGeom prst="rect">
              <a:avLst/>
            </a:prstGeom>
            <a:noFill/>
          </p:spPr>
          <p:txBody>
            <a:bodyPr wrap="none" rtlCol="0">
              <a:spAutoFit/>
            </a:bodyPr>
            <a:lstStyle/>
            <a:p>
              <a:endParaRPr kumimoji="1" lang="ja-JP" altLang="en-US" dirty="0"/>
            </a:p>
          </p:txBody>
        </p:sp>
        <p:sp>
          <p:nvSpPr>
            <p:cNvPr id="14" name="テキスト ボックス 13"/>
            <p:cNvSpPr txBox="1"/>
            <p:nvPr/>
          </p:nvSpPr>
          <p:spPr>
            <a:xfrm>
              <a:off x="539552" y="3625860"/>
              <a:ext cx="8352928" cy="769441"/>
            </a:xfrm>
            <a:prstGeom prst="rect">
              <a:avLst/>
            </a:prstGeom>
            <a:noFill/>
          </p:spPr>
          <p:txBody>
            <a:bodyPr wrap="square" rtlCol="0">
              <a:spAutoFit/>
            </a:bodyPr>
            <a:lstStyle/>
            <a:p>
              <a:r>
                <a:rPr lang="ja-JP" altLang="en-US" sz="2000" dirty="0" smtClean="0"/>
                <a:t>物語には感情を喚起する、</a:t>
              </a:r>
              <a:r>
                <a:rPr lang="ja-JP" altLang="en-US" sz="2400" b="1" dirty="0" smtClean="0"/>
                <a:t>理解を助ける</a:t>
              </a:r>
              <a:r>
                <a:rPr lang="ja-JP" altLang="en-US" sz="2000" dirty="0" smtClean="0"/>
                <a:t>、記憶に残る、行動へ駆り立てる、矛盾を解決するという役割がある　</a:t>
              </a:r>
              <a:endParaRPr kumimoji="1" lang="ja-JP" altLang="en-US" sz="1400" dirty="0" smtClean="0"/>
            </a:p>
          </p:txBody>
        </p:sp>
        <p:sp>
          <p:nvSpPr>
            <p:cNvPr id="15" name="テキスト ボックス 14"/>
            <p:cNvSpPr txBox="1"/>
            <p:nvPr/>
          </p:nvSpPr>
          <p:spPr>
            <a:xfrm>
              <a:off x="251520" y="3121804"/>
              <a:ext cx="2100255" cy="492443"/>
            </a:xfrm>
            <a:prstGeom prst="rect">
              <a:avLst/>
            </a:prstGeom>
            <a:noFill/>
          </p:spPr>
          <p:txBody>
            <a:bodyPr wrap="none" rtlCol="0">
              <a:spAutoFit/>
            </a:bodyPr>
            <a:lstStyle/>
            <a:p>
              <a:pPr>
                <a:buFont typeface="Wingdings" pitchFamily="2" charset="2"/>
                <a:buChar char="n"/>
              </a:pPr>
              <a:r>
                <a:rPr kumimoji="1" lang="ja-JP" altLang="en-US" sz="2600" dirty="0" smtClean="0"/>
                <a:t>物語の効果</a:t>
              </a:r>
              <a:endParaRPr kumimoji="1" lang="ja-JP" altLang="en-US" sz="2600" dirty="0"/>
            </a:p>
          </p:txBody>
        </p:sp>
        <p:sp>
          <p:nvSpPr>
            <p:cNvPr id="21" name="テキスト ボックス 20"/>
            <p:cNvSpPr txBox="1"/>
            <p:nvPr/>
          </p:nvSpPr>
          <p:spPr>
            <a:xfrm>
              <a:off x="7107176" y="4129916"/>
              <a:ext cx="1353256" cy="338554"/>
            </a:xfrm>
            <a:prstGeom prst="rect">
              <a:avLst/>
            </a:prstGeom>
            <a:noFill/>
          </p:spPr>
          <p:txBody>
            <a:bodyPr wrap="none" rtlCol="0">
              <a:spAutoFit/>
            </a:bodyPr>
            <a:lstStyle/>
            <a:p>
              <a:r>
                <a:rPr kumimoji="1" lang="ja-JP" altLang="en-US" sz="1600" dirty="0" smtClean="0"/>
                <a:t>（福田　</a:t>
              </a:r>
              <a:r>
                <a:rPr kumimoji="1" lang="en-US" altLang="ja-JP" sz="1600" dirty="0" smtClean="0"/>
                <a:t>1990</a:t>
              </a:r>
              <a:r>
                <a:rPr kumimoji="1" lang="ja-JP" altLang="en-US" sz="1600" dirty="0" smtClean="0"/>
                <a:t>）</a:t>
              </a:r>
              <a:endParaRPr kumimoji="1" lang="ja-JP" altLang="en-US" sz="1600" dirty="0"/>
            </a:p>
          </p:txBody>
        </p:sp>
      </p:grpSp>
      <p:grpSp>
        <p:nvGrpSpPr>
          <p:cNvPr id="7" name="グループ化 25"/>
          <p:cNvGrpSpPr/>
          <p:nvPr/>
        </p:nvGrpSpPr>
        <p:grpSpPr>
          <a:xfrm>
            <a:off x="251520" y="1484784"/>
            <a:ext cx="8568952" cy="1368152"/>
            <a:chOff x="251520" y="1412776"/>
            <a:chExt cx="8568952" cy="1368152"/>
          </a:xfrm>
        </p:grpSpPr>
        <p:grpSp>
          <p:nvGrpSpPr>
            <p:cNvPr id="11" name="グループ化 21"/>
            <p:cNvGrpSpPr/>
            <p:nvPr/>
          </p:nvGrpSpPr>
          <p:grpSpPr>
            <a:xfrm>
              <a:off x="251520" y="1412776"/>
              <a:ext cx="8568952" cy="1368152"/>
              <a:chOff x="251520" y="1412776"/>
              <a:chExt cx="8568952" cy="1368152"/>
            </a:xfrm>
          </p:grpSpPr>
          <p:sp>
            <p:nvSpPr>
              <p:cNvPr id="10" name="対角する 2 つの角を切り取った四角形 9"/>
              <p:cNvSpPr/>
              <p:nvPr/>
            </p:nvSpPr>
            <p:spPr>
              <a:xfrm>
                <a:off x="323528" y="1916832"/>
                <a:ext cx="8496944" cy="864096"/>
              </a:xfrm>
              <a:prstGeom prst="snip2DiagRect">
                <a:avLst/>
              </a:prstGeom>
              <a:noFill/>
              <a:ln w="53975">
                <a:solidFill>
                  <a:srgbClr val="50D450"/>
                </a:solid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39552" y="1988840"/>
                <a:ext cx="7920880" cy="769441"/>
              </a:xfrm>
              <a:prstGeom prst="rect">
                <a:avLst/>
              </a:prstGeom>
              <a:noFill/>
            </p:spPr>
            <p:txBody>
              <a:bodyPr wrap="square" rtlCol="0">
                <a:spAutoFit/>
              </a:bodyPr>
              <a:lstStyle/>
              <a:p>
                <a:r>
                  <a:rPr lang="ja-JP" altLang="ja-JP" sz="2200" dirty="0" smtClean="0"/>
                  <a:t>ある</a:t>
                </a:r>
                <a:r>
                  <a:rPr lang="ja-JP" altLang="ja-JP" sz="2200" dirty="0"/>
                  <a:t>登場人物の身に時間が経過して何かが起こったことで</a:t>
                </a:r>
                <a:r>
                  <a:rPr lang="ja-JP" altLang="ja-JP" sz="2200" dirty="0" smtClean="0"/>
                  <a:t>、</a:t>
                </a:r>
                <a:endParaRPr lang="en-US" altLang="ja-JP" sz="2200" dirty="0" smtClean="0"/>
              </a:p>
              <a:p>
                <a:r>
                  <a:rPr lang="ja-JP" altLang="ja-JP" sz="2200" dirty="0" smtClean="0"/>
                  <a:t>ある</a:t>
                </a:r>
                <a:r>
                  <a:rPr lang="ja-JP" altLang="ja-JP" sz="2200" dirty="0"/>
                  <a:t>登場人物が変化する</a:t>
                </a:r>
                <a:r>
                  <a:rPr lang="ja-JP" altLang="ja-JP" sz="2200" dirty="0" smtClean="0"/>
                  <a:t>こと</a:t>
                </a:r>
                <a:endParaRPr lang="en-US" altLang="ja-JP" sz="2200" b="1" dirty="0" smtClean="0"/>
              </a:p>
            </p:txBody>
          </p:sp>
          <p:sp>
            <p:nvSpPr>
              <p:cNvPr id="12" name="テキスト ボックス 11"/>
              <p:cNvSpPr txBox="1"/>
              <p:nvPr/>
            </p:nvSpPr>
            <p:spPr>
              <a:xfrm>
                <a:off x="251520" y="1412776"/>
                <a:ext cx="1099981" cy="492443"/>
              </a:xfrm>
              <a:prstGeom prst="rect">
                <a:avLst/>
              </a:prstGeom>
              <a:noFill/>
            </p:spPr>
            <p:txBody>
              <a:bodyPr wrap="none" rtlCol="0">
                <a:spAutoFit/>
              </a:bodyPr>
              <a:lstStyle/>
              <a:p>
                <a:pPr>
                  <a:buFont typeface="Wingdings" pitchFamily="2" charset="2"/>
                  <a:buChar char="n"/>
                </a:pPr>
                <a:r>
                  <a:rPr lang="ja-JP" altLang="en-US" sz="2600" dirty="0" smtClean="0"/>
                  <a:t>物語</a:t>
                </a:r>
                <a:endParaRPr kumimoji="1" lang="ja-JP" altLang="en-US" sz="2600" dirty="0"/>
              </a:p>
            </p:txBody>
          </p:sp>
        </p:grpSp>
        <p:sp>
          <p:nvSpPr>
            <p:cNvPr id="8" name="テキスト ボックス 7"/>
            <p:cNvSpPr txBox="1"/>
            <p:nvPr/>
          </p:nvSpPr>
          <p:spPr>
            <a:xfrm>
              <a:off x="6876256" y="2442374"/>
              <a:ext cx="1752488" cy="338554"/>
            </a:xfrm>
            <a:prstGeom prst="rect">
              <a:avLst/>
            </a:prstGeom>
            <a:noFill/>
          </p:spPr>
          <p:txBody>
            <a:bodyPr wrap="square" rtlCol="0">
              <a:spAutoFit/>
            </a:bodyPr>
            <a:lstStyle/>
            <a:p>
              <a:pPr algn="ctr"/>
              <a:r>
                <a:rPr kumimoji="1" lang="en-US" altLang="ja-JP" sz="1600" dirty="0" smtClean="0"/>
                <a:t>(</a:t>
              </a:r>
              <a:r>
                <a:rPr lang="ja-JP" altLang="en-US" sz="1600" dirty="0" smtClean="0"/>
                <a:t>藤田　</a:t>
              </a:r>
              <a:r>
                <a:rPr lang="en-US" altLang="ja-JP" sz="1600" dirty="0" smtClean="0"/>
                <a:t>2006</a:t>
              </a:r>
              <a:r>
                <a:rPr kumimoji="1" lang="en-US" altLang="ja-JP" sz="1600" dirty="0" smtClean="0"/>
                <a:t>)</a:t>
              </a:r>
              <a:endParaRPr kumimoji="1" lang="ja-JP" altLang="en-US" sz="1600" dirty="0"/>
            </a:p>
          </p:txBody>
        </p:sp>
      </p:grpSp>
      <p:sp>
        <p:nvSpPr>
          <p:cNvPr id="23" name="フッター プレースホルダ 22"/>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25" name="スライド番号プレースホルダ 24"/>
          <p:cNvSpPr>
            <a:spLocks noGrp="1"/>
          </p:cNvSpPr>
          <p:nvPr>
            <p:ph type="sldNum" sz="quarter" idx="12"/>
          </p:nvPr>
        </p:nvSpPr>
        <p:spPr/>
        <p:txBody>
          <a:bodyPr/>
          <a:lstStyle/>
          <a:p>
            <a:fld id="{D226E75D-3391-4F44-A92D-2E9426CF7179}" type="slidenum">
              <a:rPr kumimoji="1" lang="ja-JP" altLang="en-US" smtClean="0"/>
              <a:pPr/>
              <a:t>4</a:t>
            </a:fld>
            <a:endParaRPr kumimoji="1" lang="ja-JP" altLang="en-US"/>
          </a:p>
        </p:txBody>
      </p:sp>
    </p:spTree>
    <p:extLst>
      <p:ext uri="{BB962C8B-B14F-4D97-AF65-F5344CB8AC3E}">
        <p14:creationId xmlns:p14="http://schemas.microsoft.com/office/powerpoint/2010/main" val="19412840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5" name="テキスト ボックス 4"/>
          <p:cNvSpPr txBox="1"/>
          <p:nvPr/>
        </p:nvSpPr>
        <p:spPr>
          <a:xfrm>
            <a:off x="323528" y="1628800"/>
            <a:ext cx="8640960" cy="5016758"/>
          </a:xfrm>
          <a:prstGeom prst="rect">
            <a:avLst/>
          </a:prstGeom>
          <a:noFill/>
        </p:spPr>
        <p:txBody>
          <a:bodyPr wrap="square" rtlCol="0">
            <a:spAutoFit/>
          </a:bodyPr>
          <a:lstStyle/>
          <a:p>
            <a:r>
              <a:rPr lang="ja-JP" altLang="ja-JP" sz="1200" dirty="0" smtClean="0"/>
              <a:t>青木幸弘（</a:t>
            </a:r>
            <a:r>
              <a:rPr lang="en-US" altLang="ja-JP" sz="1200" dirty="0" smtClean="0"/>
              <a:t>2011</a:t>
            </a:r>
            <a:r>
              <a:rPr lang="ja-JP" altLang="ja-JP" sz="1200" dirty="0" smtClean="0"/>
              <a:t>）『価値共創時代のブランド戦略』ミネルヴァ出版</a:t>
            </a:r>
            <a:r>
              <a:rPr lang="ja-JP" altLang="en-US" sz="1200" dirty="0" smtClean="0"/>
              <a:t>青木</a:t>
            </a:r>
            <a:r>
              <a:rPr lang="ja-JP" altLang="en-US" sz="1200" dirty="0"/>
              <a:t>幸弘・陶山計介・中田善啓（</a:t>
            </a:r>
            <a:r>
              <a:rPr lang="en-US" altLang="ja-JP" sz="1200" dirty="0"/>
              <a:t>1996</a:t>
            </a:r>
            <a:r>
              <a:rPr lang="ja-JP" altLang="en-US" sz="1200" dirty="0"/>
              <a:t>）</a:t>
            </a:r>
            <a:r>
              <a:rPr lang="en-US" altLang="ja-JP" sz="1200" dirty="0"/>
              <a:t>『</a:t>
            </a:r>
            <a:r>
              <a:rPr lang="ja-JP" altLang="en-US" sz="1200" dirty="0"/>
              <a:t>戦略的ブランド管理の展開</a:t>
            </a:r>
            <a:r>
              <a:rPr lang="en-US" altLang="ja-JP" sz="1200" dirty="0"/>
              <a:t>』</a:t>
            </a:r>
            <a:r>
              <a:rPr lang="ja-JP" altLang="en-US" sz="1200" dirty="0"/>
              <a:t>中央経済社</a:t>
            </a:r>
          </a:p>
          <a:p>
            <a:r>
              <a:rPr lang="ja-JP" altLang="en-US" sz="1200" dirty="0" smtClean="0"/>
              <a:t>東英弥（</a:t>
            </a:r>
            <a:r>
              <a:rPr lang="en-US" altLang="ja-JP" sz="1200" dirty="0" smtClean="0"/>
              <a:t>2005</a:t>
            </a:r>
            <a:r>
              <a:rPr lang="ja-JP" altLang="en-US" sz="1200" dirty="0" smtClean="0"/>
              <a:t>）</a:t>
            </a:r>
            <a:r>
              <a:rPr lang="en-US" altLang="ja-JP" sz="1200" dirty="0" smtClean="0"/>
              <a:t>『</a:t>
            </a:r>
            <a:r>
              <a:rPr lang="ja-JP" altLang="en-US" sz="1200" dirty="0" smtClean="0"/>
              <a:t>ブランド広告ビジネス</a:t>
            </a:r>
            <a:r>
              <a:rPr lang="en-US" altLang="ja-JP" sz="1200" dirty="0" smtClean="0"/>
              <a:t>―</a:t>
            </a:r>
            <a:r>
              <a:rPr lang="ja-JP" altLang="en-US" sz="1200" dirty="0" smtClean="0"/>
              <a:t>ブランディングを基軸とした広告会社の評価システム</a:t>
            </a:r>
            <a:r>
              <a:rPr lang="en-US" altLang="ja-JP" sz="1200" dirty="0" smtClean="0"/>
              <a:t>』</a:t>
            </a:r>
            <a:r>
              <a:rPr lang="ja-JP" altLang="en-US" sz="1200" dirty="0" smtClean="0"/>
              <a:t>早稲田大学出版部</a:t>
            </a:r>
          </a:p>
          <a:p>
            <a:r>
              <a:rPr lang="ja-JP" altLang="ja-JP" sz="1200" dirty="0" smtClean="0"/>
              <a:t>恩蔵直人（</a:t>
            </a:r>
            <a:r>
              <a:rPr lang="en-US" altLang="ja-JP" sz="1200" dirty="0" smtClean="0"/>
              <a:t>2007</a:t>
            </a:r>
            <a:r>
              <a:rPr lang="ja-JP" altLang="ja-JP" sz="1200" dirty="0" smtClean="0"/>
              <a:t>）『コモディティ化市場のマーケティング論理』有斐閣</a:t>
            </a:r>
            <a:endParaRPr lang="en-US" altLang="ja-JP" sz="1200" dirty="0" smtClean="0"/>
          </a:p>
          <a:p>
            <a:r>
              <a:rPr lang="ja-JP" altLang="en-US" sz="1200" dirty="0" smtClean="0"/>
              <a:t>恩蔵</a:t>
            </a:r>
            <a:r>
              <a:rPr lang="ja-JP" altLang="en-US" sz="1200" dirty="0"/>
              <a:t>直人・亀井昭宏（</a:t>
            </a:r>
            <a:r>
              <a:rPr lang="en-US" altLang="ja-JP" sz="1200" dirty="0"/>
              <a:t>2000</a:t>
            </a:r>
            <a:r>
              <a:rPr lang="ja-JP" altLang="en-US" sz="1200" dirty="0"/>
              <a:t>）</a:t>
            </a:r>
            <a:r>
              <a:rPr lang="en-US" altLang="ja-JP" sz="1200" dirty="0"/>
              <a:t>『</a:t>
            </a:r>
            <a:r>
              <a:rPr lang="ja-JP" altLang="en-US" sz="1200" dirty="0"/>
              <a:t>戦略的ブランド・マネジメント</a:t>
            </a:r>
            <a:r>
              <a:rPr lang="en-US" altLang="ja-JP" sz="1200" dirty="0"/>
              <a:t>』</a:t>
            </a:r>
            <a:r>
              <a:rPr lang="ja-JP" altLang="en-US" sz="1200" dirty="0"/>
              <a:t>東急エージェンシー</a:t>
            </a:r>
          </a:p>
          <a:p>
            <a:r>
              <a:rPr lang="ja-JP" altLang="en-US" sz="1200" dirty="0" smtClean="0"/>
              <a:t>亀井</a:t>
            </a:r>
            <a:r>
              <a:rPr lang="ja-JP" altLang="en-US" sz="1200" dirty="0"/>
              <a:t>昭宏・疋田聰（</a:t>
            </a:r>
            <a:r>
              <a:rPr lang="en-US" altLang="ja-JP" sz="1200" dirty="0"/>
              <a:t>2005</a:t>
            </a:r>
            <a:r>
              <a:rPr lang="ja-JP" altLang="en-US" sz="1200" dirty="0"/>
              <a:t>）</a:t>
            </a:r>
            <a:r>
              <a:rPr lang="en-US" altLang="ja-JP" sz="1200" dirty="0"/>
              <a:t>『</a:t>
            </a:r>
            <a:r>
              <a:rPr lang="ja-JP" altLang="en-US" sz="1200" dirty="0"/>
              <a:t>新広告論</a:t>
            </a:r>
            <a:r>
              <a:rPr lang="en-US" altLang="ja-JP" sz="1200" dirty="0"/>
              <a:t>』</a:t>
            </a:r>
            <a:r>
              <a:rPr lang="ja-JP" altLang="en-US" sz="1200" dirty="0"/>
              <a:t>日経広告研究所</a:t>
            </a:r>
          </a:p>
          <a:p>
            <a:r>
              <a:rPr lang="ja-JP" altLang="ja-JP" sz="1200" dirty="0" smtClean="0"/>
              <a:t>嶋村和恵</a:t>
            </a:r>
            <a:r>
              <a:rPr lang="en-US" altLang="ja-JP" sz="1200" dirty="0" smtClean="0"/>
              <a:t>  (2006) </a:t>
            </a:r>
            <a:r>
              <a:rPr lang="ja-JP" altLang="ja-JP" sz="1200" dirty="0" smtClean="0"/>
              <a:t>『新しい広告』電通</a:t>
            </a:r>
            <a:endParaRPr lang="en-US" altLang="ja-JP" sz="1200" dirty="0" smtClean="0"/>
          </a:p>
          <a:p>
            <a:r>
              <a:rPr lang="ja-JP" altLang="ja-JP" sz="1200" dirty="0" smtClean="0"/>
              <a:t>田中洋（</a:t>
            </a:r>
            <a:r>
              <a:rPr lang="en-US" altLang="ja-JP" sz="1200" dirty="0" smtClean="0"/>
              <a:t>2008</a:t>
            </a:r>
            <a:r>
              <a:rPr lang="ja-JP" altLang="ja-JP" sz="1200" dirty="0" smtClean="0"/>
              <a:t>）『消費者行動論体系』中央経済社</a:t>
            </a:r>
            <a:r>
              <a:rPr lang="ja-JP" altLang="en-US" sz="1200" dirty="0" smtClean="0"/>
              <a:t>仁科</a:t>
            </a:r>
            <a:r>
              <a:rPr lang="ja-JP" altLang="en-US" sz="1200" dirty="0"/>
              <a:t>貞文 </a:t>
            </a:r>
            <a:r>
              <a:rPr lang="en-US" altLang="ja-JP" sz="1200" dirty="0"/>
              <a:t>(2001) 『</a:t>
            </a:r>
            <a:r>
              <a:rPr lang="ja-JP" altLang="en-US" sz="1200" dirty="0"/>
              <a:t>広告効果論</a:t>
            </a:r>
            <a:r>
              <a:rPr lang="en-US" altLang="ja-JP" sz="1200" dirty="0"/>
              <a:t>―</a:t>
            </a:r>
            <a:r>
              <a:rPr lang="ja-JP" altLang="en-US" sz="1200" dirty="0"/>
              <a:t>情報処理パラダイムからのアプローチ</a:t>
            </a:r>
            <a:r>
              <a:rPr lang="en-US" altLang="ja-JP" sz="1200" dirty="0"/>
              <a:t>』</a:t>
            </a:r>
            <a:r>
              <a:rPr lang="ja-JP" altLang="en-US" sz="1200" dirty="0"/>
              <a:t>電通</a:t>
            </a:r>
          </a:p>
          <a:p>
            <a:r>
              <a:rPr lang="ja-JP" altLang="ja-JP" sz="1200" dirty="0" smtClean="0"/>
              <a:t>田中洋、仁科貞文</a:t>
            </a:r>
            <a:r>
              <a:rPr lang="ja-JP" altLang="en-US" sz="1200" dirty="0" smtClean="0"/>
              <a:t>　</a:t>
            </a:r>
            <a:r>
              <a:rPr lang="en-US" altLang="ja-JP" sz="1200" dirty="0" smtClean="0"/>
              <a:t>(2007)</a:t>
            </a:r>
            <a:r>
              <a:rPr lang="ja-JP" altLang="ja-JP" sz="1200" dirty="0" smtClean="0"/>
              <a:t>『広告心理』電通</a:t>
            </a:r>
          </a:p>
          <a:p>
            <a:r>
              <a:rPr lang="ja-JP" altLang="ja-JP" sz="1200" dirty="0" smtClean="0"/>
              <a:t>塚本聡彦（</a:t>
            </a:r>
            <a:r>
              <a:rPr lang="en-US" altLang="ja-JP" sz="1200" dirty="0" smtClean="0"/>
              <a:t>2010</a:t>
            </a:r>
            <a:r>
              <a:rPr lang="ja-JP" altLang="ja-JP" sz="1200" dirty="0" smtClean="0"/>
              <a:t>）『２０１２　基礎から学べる広告の総合講座』日本経済新聞出版社</a:t>
            </a:r>
          </a:p>
          <a:p>
            <a:r>
              <a:rPr lang="ja-JP" altLang="ja-JP" sz="1200" dirty="0" smtClean="0"/>
              <a:t>延岡健太郎（</a:t>
            </a:r>
            <a:r>
              <a:rPr lang="en-US" altLang="ja-JP" sz="1200" dirty="0" smtClean="0"/>
              <a:t>2011</a:t>
            </a:r>
            <a:r>
              <a:rPr lang="ja-JP" altLang="ja-JP" sz="1200" dirty="0" smtClean="0"/>
              <a:t>）『価値づくり経営の論理』日本経済新聞出版社</a:t>
            </a:r>
          </a:p>
          <a:p>
            <a:r>
              <a:rPr lang="ja-JP" altLang="en-US" sz="1200" dirty="0" smtClean="0"/>
              <a:t>福田敏彦</a:t>
            </a:r>
            <a:r>
              <a:rPr lang="ja-JP" altLang="en-US" sz="1200" dirty="0"/>
              <a:t>（</a:t>
            </a:r>
            <a:r>
              <a:rPr lang="en-US" altLang="ja-JP" sz="1200" dirty="0"/>
              <a:t>1990</a:t>
            </a:r>
            <a:r>
              <a:rPr lang="ja-JP" altLang="en-US" sz="1200" dirty="0"/>
              <a:t>）</a:t>
            </a:r>
            <a:r>
              <a:rPr lang="en-US" altLang="ja-JP" sz="1200" dirty="0"/>
              <a:t>『</a:t>
            </a:r>
            <a:r>
              <a:rPr lang="ja-JP" altLang="en-US" sz="1200" dirty="0"/>
              <a:t>物語マーケティング</a:t>
            </a:r>
            <a:r>
              <a:rPr lang="en-US" altLang="ja-JP" sz="1200" dirty="0"/>
              <a:t>』</a:t>
            </a:r>
            <a:r>
              <a:rPr lang="ja-JP" altLang="en-US" sz="1200" dirty="0"/>
              <a:t>竹内書店新社</a:t>
            </a:r>
          </a:p>
          <a:p>
            <a:r>
              <a:rPr lang="ja-JP" altLang="en-US" sz="1200" dirty="0"/>
              <a:t>藤田真文（</a:t>
            </a:r>
            <a:r>
              <a:rPr lang="en-US" altLang="ja-JP" sz="1200" dirty="0"/>
              <a:t>2006</a:t>
            </a:r>
            <a:r>
              <a:rPr lang="ja-JP" altLang="en-US" sz="1200" dirty="0"/>
              <a:t>）</a:t>
            </a:r>
            <a:r>
              <a:rPr lang="en-US" altLang="ja-JP" sz="1200" dirty="0"/>
              <a:t>『</a:t>
            </a:r>
            <a:r>
              <a:rPr lang="ja-JP" altLang="en-US" sz="1200" dirty="0"/>
              <a:t>ギフト，再配達</a:t>
            </a:r>
            <a:r>
              <a:rPr lang="en-US" altLang="ja-JP" sz="1200" dirty="0"/>
              <a:t>―</a:t>
            </a:r>
            <a:r>
              <a:rPr lang="ja-JP" altLang="en-US" sz="1200" dirty="0"/>
              <a:t>テレビ・テクスト分析入門</a:t>
            </a:r>
            <a:r>
              <a:rPr lang="en-US" altLang="ja-JP" sz="1200" dirty="0"/>
              <a:t>』</a:t>
            </a:r>
            <a:r>
              <a:rPr lang="ja-JP" altLang="en-US" sz="1200" dirty="0"/>
              <a:t>せりか書房</a:t>
            </a:r>
            <a:endParaRPr lang="en-US" altLang="ja-JP" sz="1200" dirty="0" smtClean="0"/>
          </a:p>
          <a:p>
            <a:r>
              <a:rPr lang="ja-JP" altLang="en-US" sz="1200" dirty="0" smtClean="0"/>
              <a:t>矢島邦昭、金森剛（</a:t>
            </a:r>
            <a:r>
              <a:rPr lang="en-US" altLang="ja-JP" sz="1200" dirty="0" smtClean="0"/>
              <a:t>2012</a:t>
            </a:r>
            <a:r>
              <a:rPr lang="ja-JP" altLang="en-US" sz="1200" dirty="0" smtClean="0"/>
              <a:t>）　</a:t>
            </a:r>
            <a:r>
              <a:rPr lang="en-US" altLang="ja-JP" sz="1200" dirty="0" smtClean="0"/>
              <a:t>『</a:t>
            </a:r>
            <a:r>
              <a:rPr lang="ja-JP" altLang="en-US" sz="1200" dirty="0" smtClean="0"/>
              <a:t>マーケティングの理論と実際</a:t>
            </a:r>
            <a:r>
              <a:rPr lang="en-US" altLang="ja-JP" sz="1200" dirty="0" smtClean="0"/>
              <a:t>』</a:t>
            </a:r>
            <a:r>
              <a:rPr lang="ja-JP" altLang="en-US" sz="1200" dirty="0" smtClean="0"/>
              <a:t>晃洋書房</a:t>
            </a:r>
            <a:endParaRPr lang="en-US" altLang="ja-JP" sz="1200" dirty="0" smtClean="0"/>
          </a:p>
          <a:p>
            <a:r>
              <a:rPr lang="ja-JP" altLang="en-US" sz="1200" dirty="0" smtClean="0"/>
              <a:t>和田充夫（</a:t>
            </a:r>
            <a:r>
              <a:rPr lang="en-US" altLang="ja-JP" sz="1200" dirty="0" smtClean="0"/>
              <a:t>2002</a:t>
            </a:r>
            <a:r>
              <a:rPr lang="ja-JP" altLang="en-US" sz="1200" dirty="0" smtClean="0"/>
              <a:t>）</a:t>
            </a:r>
            <a:r>
              <a:rPr lang="en-US" altLang="ja-JP" sz="1200" dirty="0" smtClean="0"/>
              <a:t>『</a:t>
            </a:r>
            <a:r>
              <a:rPr lang="ja-JP" altLang="en-US" sz="1200" dirty="0" smtClean="0"/>
              <a:t>ブランド価値共創</a:t>
            </a:r>
            <a:r>
              <a:rPr lang="en-US" altLang="ja-JP" sz="1200" dirty="0" smtClean="0"/>
              <a:t>』</a:t>
            </a:r>
            <a:r>
              <a:rPr lang="ja-JP" altLang="en-US" sz="1200" dirty="0" smtClean="0"/>
              <a:t>同文舘出版</a:t>
            </a:r>
            <a:endParaRPr lang="en-US" altLang="ja-JP" sz="1200" dirty="0" smtClean="0"/>
          </a:p>
          <a:p>
            <a:r>
              <a:rPr lang="en-US" altLang="ja-JP" sz="1200" dirty="0" smtClean="0"/>
              <a:t>Duncan, C. P</a:t>
            </a:r>
            <a:r>
              <a:rPr lang="ja-JP" altLang="en-US" sz="1200" dirty="0" smtClean="0"/>
              <a:t>（</a:t>
            </a:r>
            <a:r>
              <a:rPr lang="en-US" altLang="ja-JP" sz="1200" dirty="0" smtClean="0"/>
              <a:t>1980</a:t>
            </a:r>
            <a:r>
              <a:rPr lang="ja-JP" altLang="en-US" sz="1200" dirty="0" smtClean="0"/>
              <a:t>）</a:t>
            </a:r>
            <a:r>
              <a:rPr lang="en-US" altLang="ja-JP" sz="1200" dirty="0" smtClean="0"/>
              <a:t> Humor in Advertising: A Behavioral Perspective. Journal of the Academy of Marketing Science, 7, 285-306.</a:t>
            </a:r>
          </a:p>
          <a:p>
            <a:r>
              <a:rPr lang="en-US" altLang="ja-JP" sz="1200" dirty="0" err="1" smtClean="0"/>
              <a:t>Giep</a:t>
            </a:r>
            <a:r>
              <a:rPr lang="en-US" altLang="ja-JP" sz="1200" dirty="0" smtClean="0"/>
              <a:t> </a:t>
            </a:r>
            <a:r>
              <a:rPr lang="en-US" altLang="ja-JP" sz="1200" dirty="0" err="1"/>
              <a:t>Franzen</a:t>
            </a:r>
            <a:r>
              <a:rPr lang="en-US" altLang="ja-JP" sz="1200" dirty="0"/>
              <a:t> (1996)『</a:t>
            </a:r>
            <a:r>
              <a:rPr lang="ja-JP" altLang="en-US" sz="1200" dirty="0"/>
              <a:t>広告効果</a:t>
            </a:r>
            <a:r>
              <a:rPr lang="en-US" altLang="ja-JP" sz="1200" dirty="0"/>
              <a:t>―</a:t>
            </a:r>
            <a:r>
              <a:rPr lang="ja-JP" altLang="en-US" sz="1200" dirty="0"/>
              <a:t>データと理論からの再検証</a:t>
            </a:r>
            <a:r>
              <a:rPr lang="en-US" altLang="ja-JP" sz="1200" dirty="0"/>
              <a:t>―』</a:t>
            </a:r>
            <a:r>
              <a:rPr lang="ja-JP" altLang="en-US" sz="1200" dirty="0"/>
              <a:t>日経広告研究所</a:t>
            </a:r>
          </a:p>
          <a:p>
            <a:r>
              <a:rPr lang="en-US" altLang="ja-JP" sz="1200" dirty="0" err="1" smtClean="0"/>
              <a:t>Helson</a:t>
            </a:r>
            <a:r>
              <a:rPr lang="en-US" altLang="ja-JP" sz="1200" dirty="0" smtClean="0"/>
              <a:t>, H. (1964) Adaptation Level Theory, New York : Harper &amp; Row</a:t>
            </a:r>
          </a:p>
          <a:p>
            <a:r>
              <a:rPr lang="en-US" altLang="ja-JP" sz="1200" dirty="0" smtClean="0"/>
              <a:t>Kevin </a:t>
            </a:r>
            <a:r>
              <a:rPr lang="en-US" altLang="ja-JP" sz="1200" dirty="0"/>
              <a:t>Lane Keller (2000)『</a:t>
            </a:r>
            <a:r>
              <a:rPr lang="ja-JP" altLang="en-US" sz="1200" dirty="0"/>
              <a:t>戦略的ブランド・マネジメント</a:t>
            </a:r>
            <a:r>
              <a:rPr lang="en-US" altLang="ja-JP" sz="1200" dirty="0"/>
              <a:t>』</a:t>
            </a:r>
            <a:r>
              <a:rPr lang="ja-JP" altLang="en-US" sz="1200" dirty="0"/>
              <a:t>東急エージェンシー</a:t>
            </a:r>
          </a:p>
          <a:p>
            <a:r>
              <a:rPr lang="en-US" altLang="ja-JP" sz="1200" dirty="0"/>
              <a:t>Kevin Lane Keller (2003)『</a:t>
            </a:r>
            <a:r>
              <a:rPr lang="ja-JP" altLang="en-US" sz="1200" dirty="0"/>
              <a:t>ケラーの戦略的ブランディング</a:t>
            </a:r>
            <a:r>
              <a:rPr lang="en-US" altLang="ja-JP" sz="1200" dirty="0"/>
              <a:t>』</a:t>
            </a:r>
            <a:r>
              <a:rPr lang="ja-JP" altLang="en-US" sz="1200" dirty="0"/>
              <a:t>東急エージェンシー</a:t>
            </a:r>
          </a:p>
          <a:p>
            <a:r>
              <a:rPr lang="en-US" altLang="ja-JP" sz="1200" dirty="0"/>
              <a:t>Lee ,</a:t>
            </a:r>
            <a:r>
              <a:rPr lang="en-US" altLang="ja-JP" sz="1200" dirty="0" err="1"/>
              <a:t>Yih</a:t>
            </a:r>
            <a:r>
              <a:rPr lang="en-US" altLang="ja-JP" sz="1200" dirty="0"/>
              <a:t> </a:t>
            </a:r>
            <a:r>
              <a:rPr lang="en-US" altLang="ja-JP" sz="1200" dirty="0" err="1"/>
              <a:t>Hwai</a:t>
            </a:r>
            <a:r>
              <a:rPr lang="en-US" altLang="ja-JP" sz="1200" dirty="0"/>
              <a:t>, &amp; Charlotte Mason. (1999) Responses to information </a:t>
            </a:r>
            <a:r>
              <a:rPr lang="en-US" altLang="ja-JP" sz="1200" dirty="0" err="1"/>
              <a:t>incongruency</a:t>
            </a:r>
            <a:r>
              <a:rPr lang="en-US" altLang="ja-JP" sz="1200" dirty="0"/>
              <a:t> in advertising: The role of expectancy, relevancy, and humor. Journal of Consumer Research, no.26, pp.155-169</a:t>
            </a:r>
          </a:p>
          <a:p>
            <a:r>
              <a:rPr lang="en-US" altLang="ja-JP" sz="1200" dirty="0" err="1"/>
              <a:t>Magid</a:t>
            </a:r>
            <a:r>
              <a:rPr lang="en-US" altLang="ja-JP" sz="1200" dirty="0"/>
              <a:t> Abraham &amp; Leonard </a:t>
            </a:r>
            <a:r>
              <a:rPr lang="en-US" altLang="ja-JP" sz="1200" dirty="0" err="1"/>
              <a:t>Lodish</a:t>
            </a:r>
            <a:r>
              <a:rPr lang="ja-JP" altLang="en-US" sz="1200" dirty="0"/>
              <a:t>（</a:t>
            </a:r>
            <a:r>
              <a:rPr lang="en-US" altLang="ja-JP" sz="1200" dirty="0"/>
              <a:t>1989</a:t>
            </a:r>
            <a:r>
              <a:rPr lang="ja-JP" altLang="en-US" sz="1200" dirty="0"/>
              <a:t>）</a:t>
            </a:r>
            <a:r>
              <a:rPr lang="en-US" altLang="ja-JP" sz="1200" dirty="0"/>
              <a:t>Advertising Works ; A Study of Advertising Effectiveness and the Resulting Strategies and Tactical Implications. Chicago, IL.</a:t>
            </a:r>
          </a:p>
          <a:p>
            <a:r>
              <a:rPr lang="en-US" altLang="ja-JP" sz="1200" dirty="0" smtClean="0"/>
              <a:t>Stern, Barbara B. (1994), “Classical and Vignette Television Advertising Dramas: Structural</a:t>
            </a:r>
            <a:endParaRPr lang="ja-JP" altLang="ja-JP" sz="1200" dirty="0" smtClean="0"/>
          </a:p>
          <a:p>
            <a:endParaRPr kumimoji="1" lang="ja-JP" altLang="en-US" sz="1400" dirty="0"/>
          </a:p>
        </p:txBody>
      </p:sp>
      <p:sp>
        <p:nvSpPr>
          <p:cNvPr id="6" name="フッター プレースホルダ 5"/>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8" name="スライド番号プレースホルダ 7"/>
          <p:cNvSpPr>
            <a:spLocks noGrp="1"/>
          </p:cNvSpPr>
          <p:nvPr>
            <p:ph type="sldNum" sz="quarter" idx="12"/>
          </p:nvPr>
        </p:nvSpPr>
        <p:spPr/>
        <p:txBody>
          <a:bodyPr/>
          <a:lstStyle/>
          <a:p>
            <a:fld id="{D226E75D-3391-4F44-A92D-2E9426CF7179}" type="slidenum">
              <a:rPr kumimoji="1" lang="ja-JP" altLang="en-US" smtClean="0"/>
              <a:pPr/>
              <a:t>40</a:t>
            </a:fld>
            <a:endParaRPr kumimoji="1" lang="ja-JP" altLang="en-US"/>
          </a:p>
        </p:txBody>
      </p:sp>
    </p:spTree>
    <p:extLst>
      <p:ext uri="{BB962C8B-B14F-4D97-AF65-F5344CB8AC3E}">
        <p14:creationId xmlns:p14="http://schemas.microsoft.com/office/powerpoint/2010/main" val="1197815454"/>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a:t>
            </a:r>
            <a:r>
              <a:rPr kumimoji="1" lang="en-US" altLang="ja-JP" dirty="0" smtClean="0"/>
              <a:t>URL</a:t>
            </a:r>
            <a:endParaRPr kumimoji="1" lang="ja-JP" altLang="en-US" dirty="0"/>
          </a:p>
        </p:txBody>
      </p:sp>
      <p:sp>
        <p:nvSpPr>
          <p:cNvPr id="6" name="テキスト ボックス 5"/>
          <p:cNvSpPr txBox="1"/>
          <p:nvPr/>
        </p:nvSpPr>
        <p:spPr>
          <a:xfrm>
            <a:off x="323528" y="2132856"/>
            <a:ext cx="8712968" cy="3693319"/>
          </a:xfrm>
          <a:prstGeom prst="rect">
            <a:avLst/>
          </a:prstGeom>
          <a:noFill/>
        </p:spPr>
        <p:txBody>
          <a:bodyPr wrap="square" rtlCol="0">
            <a:spAutoFit/>
          </a:bodyPr>
          <a:lstStyle/>
          <a:p>
            <a:r>
              <a:rPr lang="ja-JP" altLang="en-US" dirty="0"/>
              <a:t>アサヒ飲料　ワンダ　モーニングショット（</a:t>
            </a:r>
            <a:r>
              <a:rPr lang="en-US" altLang="ja-JP" dirty="0"/>
              <a:t>http://www.asahiinryo.co.jp/wonda/sp/</a:t>
            </a:r>
            <a:r>
              <a:rPr lang="ja-JP" altLang="en-US" dirty="0"/>
              <a:t>）</a:t>
            </a:r>
          </a:p>
          <a:p>
            <a:r>
              <a:rPr lang="ja-JP" altLang="en-US" dirty="0"/>
              <a:t>銀のさら（</a:t>
            </a:r>
            <a:r>
              <a:rPr lang="en-US" altLang="ja-JP" dirty="0"/>
              <a:t>www.ginsara.jp/</a:t>
            </a:r>
            <a:r>
              <a:rPr lang="ja-JP" altLang="en-US" dirty="0"/>
              <a:t>）</a:t>
            </a:r>
          </a:p>
          <a:p>
            <a:r>
              <a:rPr lang="ja-JP" altLang="en-US" dirty="0"/>
              <a:t>コカ・コーラジャパン　ジョージアエメラルドマウンテン（</a:t>
            </a:r>
            <a:r>
              <a:rPr lang="en-US" altLang="ja-JP" dirty="0"/>
              <a:t>www.georgia.jp</a:t>
            </a:r>
            <a:r>
              <a:rPr lang="ja-JP" altLang="en-US" dirty="0"/>
              <a:t>）</a:t>
            </a:r>
          </a:p>
          <a:p>
            <a:r>
              <a:rPr lang="ja-JP" altLang="en-US" dirty="0" smtClean="0"/>
              <a:t>サントリー </a:t>
            </a:r>
            <a:r>
              <a:rPr lang="en-US" altLang="ja-JP" dirty="0" smtClean="0"/>
              <a:t>BOSS</a:t>
            </a:r>
            <a:r>
              <a:rPr lang="ja-JP" altLang="en-US" dirty="0" smtClean="0"/>
              <a:t>（</a:t>
            </a:r>
            <a:r>
              <a:rPr lang="en-US" altLang="ja-JP" dirty="0" smtClean="0"/>
              <a:t>www.suntory.co.jp/softdrink/boss/</a:t>
            </a:r>
            <a:r>
              <a:rPr lang="ja-JP" altLang="en-US" dirty="0" smtClean="0"/>
              <a:t>）</a:t>
            </a:r>
          </a:p>
          <a:p>
            <a:r>
              <a:rPr lang="ja-JP" altLang="en-US" dirty="0" smtClean="0"/>
              <a:t>ソフトバンク（</a:t>
            </a:r>
            <a:r>
              <a:rPr lang="en-US" altLang="ja-JP" dirty="0" smtClean="0"/>
              <a:t>http://mb.softbank.jp/mb/customer.html</a:t>
            </a:r>
            <a:r>
              <a:rPr lang="ja-JP" altLang="en-US" dirty="0" smtClean="0"/>
              <a:t>）</a:t>
            </a:r>
            <a:endParaRPr lang="en-US" altLang="ja-JP" dirty="0" smtClean="0"/>
          </a:p>
          <a:p>
            <a:r>
              <a:rPr lang="ja-JP" altLang="en-US" dirty="0" smtClean="0"/>
              <a:t>ユーキャン（</a:t>
            </a:r>
            <a:r>
              <a:rPr lang="en-US" altLang="ja-JP" dirty="0" smtClean="0"/>
              <a:t>www.u-can.co.jp/</a:t>
            </a:r>
            <a:r>
              <a:rPr lang="ja-JP" altLang="en-US" dirty="0" smtClean="0"/>
              <a:t>）</a:t>
            </a:r>
            <a:endParaRPr lang="en-US" altLang="ja-JP" dirty="0" smtClean="0"/>
          </a:p>
          <a:p>
            <a:endParaRPr lang="en-US" altLang="ja-JP" i="1" dirty="0" smtClean="0"/>
          </a:p>
          <a:p>
            <a:endParaRPr lang="en-US" altLang="ja-JP" dirty="0" smtClean="0"/>
          </a:p>
          <a:p>
            <a:r>
              <a:rPr lang="en-US" altLang="ja-JP" dirty="0" smtClean="0"/>
              <a:t>au</a:t>
            </a:r>
            <a:r>
              <a:rPr lang="ja-JP" altLang="en-US" dirty="0" smtClean="0"/>
              <a:t>（</a:t>
            </a:r>
            <a:r>
              <a:rPr lang="en-US" altLang="ja-JP" dirty="0" smtClean="0"/>
              <a:t>http://www.au.kddi.com/</a:t>
            </a:r>
            <a:r>
              <a:rPr lang="ja-JP" altLang="en-US" dirty="0" smtClean="0"/>
              <a:t>）</a:t>
            </a:r>
            <a:endParaRPr lang="en-US" altLang="ja-JP" dirty="0" smtClean="0"/>
          </a:p>
          <a:p>
            <a:r>
              <a:rPr lang="en-US" altLang="ja-JP" dirty="0" smtClean="0"/>
              <a:t>CM</a:t>
            </a:r>
            <a:r>
              <a:rPr lang="ja-JP" altLang="en-US" dirty="0"/>
              <a:t>総合研究所（</a:t>
            </a:r>
            <a:r>
              <a:rPr lang="en-US" altLang="ja-JP" dirty="0"/>
              <a:t>http://www.cmdb.jp/service/pdf/release2012_spring.pdf</a:t>
            </a:r>
            <a:r>
              <a:rPr lang="ja-JP" altLang="en-US" dirty="0"/>
              <a:t>）</a:t>
            </a:r>
          </a:p>
          <a:p>
            <a:r>
              <a:rPr lang="en-US" altLang="ja-JP" dirty="0" err="1"/>
              <a:t>DyDo</a:t>
            </a:r>
            <a:r>
              <a:rPr lang="ja-JP" altLang="en-US" dirty="0"/>
              <a:t>　ブレンド（</a:t>
            </a:r>
            <a:r>
              <a:rPr lang="en-US" altLang="ja-JP" dirty="0"/>
              <a:t>www.dydo.co.jp/</a:t>
            </a:r>
            <a:r>
              <a:rPr lang="ja-JP" altLang="en-US" dirty="0"/>
              <a:t>）</a:t>
            </a:r>
          </a:p>
          <a:p>
            <a:r>
              <a:rPr lang="en-US" altLang="ja-JP" dirty="0" smtClean="0"/>
              <a:t>TOYOTA </a:t>
            </a:r>
            <a:r>
              <a:rPr lang="en-US" altLang="ja-JP" dirty="0" err="1"/>
              <a:t>ReBORN</a:t>
            </a:r>
            <a:r>
              <a:rPr lang="ja-JP" altLang="en-US" dirty="0"/>
              <a:t>（</a:t>
            </a:r>
            <a:r>
              <a:rPr lang="en-US" altLang="ja-JP" dirty="0"/>
              <a:t>www.reborn-toyota.jp/</a:t>
            </a:r>
            <a:r>
              <a:rPr lang="ja-JP" altLang="en-US" dirty="0"/>
              <a:t>）</a:t>
            </a:r>
          </a:p>
          <a:p>
            <a:r>
              <a:rPr lang="en-US" altLang="ja-JP" dirty="0"/>
              <a:t>JT</a:t>
            </a:r>
            <a:r>
              <a:rPr lang="ja-JP" altLang="en-US" dirty="0"/>
              <a:t>　</a:t>
            </a:r>
            <a:r>
              <a:rPr lang="en-US" altLang="ja-JP" dirty="0"/>
              <a:t>Roots</a:t>
            </a:r>
            <a:r>
              <a:rPr lang="ja-JP" altLang="en-US" dirty="0"/>
              <a:t>（</a:t>
            </a:r>
            <a:r>
              <a:rPr lang="en-US" altLang="ja-JP" dirty="0"/>
              <a:t>http://www.jt-roots.com/</a:t>
            </a:r>
            <a:r>
              <a:rPr lang="ja-JP" altLang="en-US" dirty="0" smtClean="0"/>
              <a:t>）</a:t>
            </a:r>
            <a:endParaRPr lang="ja-JP" altLang="en-US" dirty="0"/>
          </a:p>
        </p:txBody>
      </p:sp>
      <p:sp>
        <p:nvSpPr>
          <p:cNvPr id="5" name="フッター プレースホルダ 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8" name="スライド番号プレースホルダ 7"/>
          <p:cNvSpPr>
            <a:spLocks noGrp="1"/>
          </p:cNvSpPr>
          <p:nvPr>
            <p:ph type="sldNum" sz="quarter" idx="12"/>
          </p:nvPr>
        </p:nvSpPr>
        <p:spPr/>
        <p:txBody>
          <a:bodyPr/>
          <a:lstStyle/>
          <a:p>
            <a:fld id="{D226E75D-3391-4F44-A92D-2E9426CF7179}" type="slidenum">
              <a:rPr kumimoji="1" lang="ja-JP" altLang="en-US" smtClean="0"/>
              <a:pPr/>
              <a:t>41</a:t>
            </a:fld>
            <a:endParaRPr kumimoji="1" lang="ja-JP" altLang="en-US"/>
          </a:p>
        </p:txBody>
      </p:sp>
    </p:spTree>
    <p:extLst>
      <p:ext uri="{BB962C8B-B14F-4D97-AF65-F5344CB8AC3E}">
        <p14:creationId xmlns:p14="http://schemas.microsoft.com/office/powerpoint/2010/main" val="89603996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Jun\Downloads\サンタ　大.gif"/>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2051720" y="692696"/>
            <a:ext cx="5112568" cy="3834426"/>
          </a:xfrm>
          <a:prstGeom prst="ellipse">
            <a:avLst/>
          </a:prstGeom>
          <a:ln w="57150">
            <a:solidFill>
              <a:srgbClr val="398742"/>
            </a:solidFill>
          </a:ln>
          <a:effectLst>
            <a:softEdge rad="112500"/>
          </a:effectLst>
          <a:extLst>
            <a:ext uri="{909E8E84-426E-40dd-AFC4-6F175D3DCCD1}">
              <a14:hiddenFill xmlns:a14="http://schemas.microsoft.com/office/drawing/2010/main">
                <a:solidFill>
                  <a:srgbClr val="FFFFFF"/>
                </a:solidFill>
              </a14:hiddenFill>
            </a:ext>
          </a:extLst>
        </p:spPr>
      </p:pic>
      <p:sp>
        <p:nvSpPr>
          <p:cNvPr id="5" name="フッター プレースホルダ 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7" name="スライド番号プレースホルダ 6"/>
          <p:cNvSpPr>
            <a:spLocks noGrp="1"/>
          </p:cNvSpPr>
          <p:nvPr>
            <p:ph type="sldNum" sz="quarter" idx="12"/>
          </p:nvPr>
        </p:nvSpPr>
        <p:spPr/>
        <p:txBody>
          <a:bodyPr/>
          <a:lstStyle/>
          <a:p>
            <a:fld id="{D226E75D-3391-4F44-A92D-2E9426CF7179}" type="slidenum">
              <a:rPr kumimoji="1" lang="ja-JP" altLang="en-US" smtClean="0"/>
              <a:pPr/>
              <a:t>42</a:t>
            </a:fld>
            <a:endParaRPr kumimoji="1" lang="ja-JP" altLang="en-US"/>
          </a:p>
        </p:txBody>
      </p:sp>
      <p:sp>
        <p:nvSpPr>
          <p:cNvPr id="6" name="フローチャート : 結合子 5"/>
          <p:cNvSpPr/>
          <p:nvPr/>
        </p:nvSpPr>
        <p:spPr>
          <a:xfrm>
            <a:off x="1043608" y="6597352"/>
            <a:ext cx="144016" cy="169168"/>
          </a:xfrm>
          <a:prstGeom prst="flowChartConnector">
            <a:avLst/>
          </a:prstGeom>
          <a:solidFill>
            <a:srgbClr val="FF0000"/>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251520" y="4686235"/>
            <a:ext cx="8678979" cy="923330"/>
          </a:xfrm>
          <a:prstGeom prst="rect">
            <a:avLst/>
          </a:prstGeom>
          <a:noFill/>
        </p:spPr>
        <p:txBody>
          <a:bodyPr wrap="none" rtlCol="0">
            <a:spAutoFit/>
          </a:bodyPr>
          <a:lstStyle/>
          <a:p>
            <a:r>
              <a:rPr lang="ja-JP" altLang="en-US" sz="5400" dirty="0" smtClean="0">
                <a:solidFill>
                  <a:srgbClr val="50D450"/>
                </a:solidFill>
                <a:effectLst>
                  <a:glow rad="139700">
                    <a:schemeClr val="accent3">
                      <a:satMod val="175000"/>
                      <a:alpha val="40000"/>
                    </a:schemeClr>
                  </a:glow>
                </a:effectLst>
                <a:latin typeface="HGP創英角ｺﾞｼｯｸUB" pitchFamily="50" charset="-128"/>
                <a:ea typeface="HGP創英角ｺﾞｼｯｸUB" pitchFamily="50" charset="-128"/>
              </a:rPr>
              <a:t>ご静聴ありがとうございました</a:t>
            </a:r>
            <a:endParaRPr kumimoji="1" lang="ja-JP" altLang="en-US" sz="5400" dirty="0">
              <a:solidFill>
                <a:srgbClr val="50D450"/>
              </a:solidFill>
              <a:effectLst>
                <a:glow rad="139700">
                  <a:schemeClr val="accent3">
                    <a:satMod val="175000"/>
                    <a:alpha val="40000"/>
                  </a:schemeClr>
                </a:glow>
              </a:effectLst>
              <a:latin typeface="HGP創英角ｺﾞｼｯｸUB" pitchFamily="50" charset="-128"/>
              <a:ea typeface="HGP創英角ｺﾞｼｯｸUB" pitchFamily="50" charset="-128"/>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CM</a:t>
            </a:r>
            <a:r>
              <a:rPr lang="ja-JP" altLang="en-US" dirty="0" smtClean="0"/>
              <a:t>における物語</a:t>
            </a:r>
            <a:endParaRPr kumimoji="1" lang="ja-JP" altLang="en-US" dirty="0"/>
          </a:p>
        </p:txBody>
      </p:sp>
      <p:grpSp>
        <p:nvGrpSpPr>
          <p:cNvPr id="3" name="グループ化 29"/>
          <p:cNvGrpSpPr/>
          <p:nvPr/>
        </p:nvGrpSpPr>
        <p:grpSpPr>
          <a:xfrm>
            <a:off x="395536" y="1556791"/>
            <a:ext cx="8280920" cy="792089"/>
            <a:chOff x="395536" y="1556792"/>
            <a:chExt cx="8280920" cy="858097"/>
          </a:xfrm>
        </p:grpSpPr>
        <p:sp>
          <p:nvSpPr>
            <p:cNvPr id="19" name="角丸四角形 18"/>
            <p:cNvSpPr/>
            <p:nvPr/>
          </p:nvSpPr>
          <p:spPr>
            <a:xfrm>
              <a:off x="395536" y="1556793"/>
              <a:ext cx="8280920" cy="858096"/>
            </a:xfrm>
            <a:prstGeom prst="roundRect">
              <a:avLst/>
            </a:prstGeom>
            <a:noFill/>
            <a:ln w="50800">
              <a:solidFill>
                <a:srgbClr val="FFC00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611560" y="1556792"/>
              <a:ext cx="7529625" cy="769441"/>
            </a:xfrm>
            <a:prstGeom prst="rect">
              <a:avLst/>
            </a:prstGeom>
            <a:noFill/>
          </p:spPr>
          <p:txBody>
            <a:bodyPr wrap="none" rtlCol="0">
              <a:spAutoFit/>
            </a:bodyPr>
            <a:lstStyle/>
            <a:p>
              <a:r>
                <a:rPr kumimoji="1" lang="ja-JP" altLang="en-US" dirty="0" smtClean="0"/>
                <a:t>何が言いたいか</a:t>
              </a:r>
              <a:endParaRPr kumimoji="1" lang="en-US" altLang="ja-JP" dirty="0" smtClean="0"/>
            </a:p>
            <a:p>
              <a:r>
                <a:rPr lang="ja-JP" altLang="en-US" sz="2000" b="1" dirty="0"/>
                <a:t>　</a:t>
              </a:r>
              <a:r>
                <a:rPr lang="ja-JP" altLang="en-US" sz="2000" b="1" dirty="0" smtClean="0"/>
                <a:t>　　　　　　　　　</a:t>
              </a:r>
              <a:r>
                <a:rPr lang="ja-JP" altLang="en-US" sz="2600" b="1" dirty="0" smtClean="0"/>
                <a:t>わ</a:t>
              </a:r>
              <a:r>
                <a:rPr kumimoji="1" lang="ja-JP" altLang="en-US" sz="2600" b="1" dirty="0" smtClean="0"/>
                <a:t>かりやすい</a:t>
              </a:r>
              <a:r>
                <a:rPr kumimoji="1" lang="en-US" altLang="ja-JP" sz="2600" b="1" dirty="0" smtClean="0"/>
                <a:t>CM</a:t>
              </a:r>
              <a:r>
                <a:rPr kumimoji="1" lang="ja-JP" altLang="en-US" dirty="0" smtClean="0"/>
                <a:t>と、</a:t>
              </a:r>
              <a:r>
                <a:rPr lang="ja-JP" altLang="en-US" sz="2600" b="1" dirty="0"/>
                <a:t>わ</a:t>
              </a:r>
              <a:r>
                <a:rPr kumimoji="1" lang="ja-JP" altLang="en-US" sz="2600" b="1" dirty="0" smtClean="0"/>
                <a:t>かりにくい</a:t>
              </a:r>
              <a:r>
                <a:rPr kumimoji="1" lang="en-US" altLang="ja-JP" sz="2600" b="1" dirty="0" smtClean="0"/>
                <a:t>CM</a:t>
              </a:r>
              <a:r>
                <a:rPr kumimoji="1" lang="ja-JP" altLang="en-US" dirty="0" smtClean="0"/>
                <a:t>がある</a:t>
              </a:r>
              <a:endParaRPr kumimoji="1" lang="ja-JP" altLang="en-US" dirty="0"/>
            </a:p>
          </p:txBody>
        </p:sp>
      </p:grpSp>
      <p:grpSp>
        <p:nvGrpSpPr>
          <p:cNvPr id="4" name="グループ化 26"/>
          <p:cNvGrpSpPr/>
          <p:nvPr/>
        </p:nvGrpSpPr>
        <p:grpSpPr>
          <a:xfrm>
            <a:off x="5796136" y="2437605"/>
            <a:ext cx="2250250" cy="2791595"/>
            <a:chOff x="5796136" y="2636912"/>
            <a:chExt cx="2250250" cy="2791595"/>
          </a:xfrm>
        </p:grpSpPr>
        <p:pic>
          <p:nvPicPr>
            <p:cNvPr id="31748" name="Picture 4" descr="http://lh3.ggpht.com/-vmvRox4Oh6o/UHqiU_X9jvI/AAAAAAAAelo/z4UokARXoVQ/toyota.jpg"/>
            <p:cNvPicPr>
              <a:picLocks noChangeAspect="1" noChangeArrowheads="1"/>
            </p:cNvPicPr>
            <p:nvPr/>
          </p:nvPicPr>
          <p:blipFill>
            <a:blip r:embed="rId2" cstate="print"/>
            <a:srcRect/>
            <a:stretch>
              <a:fillRect/>
            </a:stretch>
          </p:blipFill>
          <p:spPr bwMode="auto">
            <a:xfrm>
              <a:off x="6588224" y="4869160"/>
              <a:ext cx="727474" cy="559347"/>
            </a:xfrm>
            <a:prstGeom prst="rect">
              <a:avLst/>
            </a:prstGeom>
            <a:noFill/>
          </p:spPr>
        </p:pic>
        <p:sp>
          <p:nvSpPr>
            <p:cNvPr id="7" name="テキスト ボックス 6"/>
            <p:cNvSpPr txBox="1"/>
            <p:nvPr/>
          </p:nvSpPr>
          <p:spPr>
            <a:xfrm>
              <a:off x="5796136" y="2636912"/>
              <a:ext cx="2233304" cy="461665"/>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kumimoji="1" lang="ja-JP" altLang="en-US" sz="2400" b="1" dirty="0" smtClean="0"/>
                <a:t>わかりにくい</a:t>
              </a:r>
              <a:r>
                <a:rPr kumimoji="1" lang="en-US" altLang="ja-JP" sz="2400" b="1" dirty="0" smtClean="0"/>
                <a:t>CM</a:t>
              </a:r>
              <a:endParaRPr kumimoji="1" lang="ja-JP" altLang="en-US" sz="2400" b="1" dirty="0"/>
            </a:p>
          </p:txBody>
        </p:sp>
        <p:pic>
          <p:nvPicPr>
            <p:cNvPr id="23" name="図 22"/>
            <p:cNvPicPr>
              <a:picLocks noChangeAspect="1"/>
            </p:cNvPicPr>
            <p:nvPr/>
          </p:nvPicPr>
          <p:blipFill rotWithShape="1">
            <a:blip r:embed="rId3" cstate="print"/>
            <a:srcRect l="2137" r="7681" b="18231"/>
            <a:stretch/>
          </p:blipFill>
          <p:spPr>
            <a:xfrm>
              <a:off x="5868144" y="3212976"/>
              <a:ext cx="2178242" cy="1584176"/>
            </a:xfrm>
            <a:prstGeom prst="rect">
              <a:avLst/>
            </a:prstGeom>
            <a:ln>
              <a:noFill/>
            </a:ln>
            <a:effectLst>
              <a:outerShdw blurRad="292100" dist="139700" dir="2700000" algn="tl" rotWithShape="0">
                <a:srgbClr val="333333">
                  <a:alpha val="65000"/>
                </a:srgbClr>
              </a:outerShdw>
            </a:effectLst>
          </p:spPr>
        </p:pic>
      </p:grpSp>
      <p:sp>
        <p:nvSpPr>
          <p:cNvPr id="24" name="テキスト ボックス 23"/>
          <p:cNvSpPr txBox="1"/>
          <p:nvPr/>
        </p:nvSpPr>
        <p:spPr>
          <a:xfrm>
            <a:off x="611560" y="5229200"/>
            <a:ext cx="3482043" cy="400110"/>
          </a:xfrm>
          <a:prstGeom prst="rect">
            <a:avLst/>
          </a:prstGeom>
          <a:noFill/>
        </p:spPr>
        <p:txBody>
          <a:bodyPr wrap="none" rtlCol="0">
            <a:spAutoFit/>
          </a:bodyPr>
          <a:lstStyle/>
          <a:p>
            <a:r>
              <a:rPr lang="ja-JP" altLang="en-US" sz="2000" dirty="0" smtClean="0"/>
              <a:t>⇒ </a:t>
            </a:r>
            <a:r>
              <a:rPr lang="en-US" altLang="ja-JP" sz="2000" dirty="0" smtClean="0"/>
              <a:t>『</a:t>
            </a:r>
            <a:r>
              <a:rPr lang="ja-JP" altLang="en-US" sz="2000" dirty="0" smtClean="0"/>
              <a:t>ユーキャンで資格をとろう</a:t>
            </a:r>
            <a:r>
              <a:rPr lang="en-US" altLang="ja-JP" sz="2000" dirty="0" smtClean="0"/>
              <a:t>』</a:t>
            </a:r>
            <a:endParaRPr kumimoji="1" lang="ja-JP" altLang="en-US" sz="2000" dirty="0"/>
          </a:p>
        </p:txBody>
      </p:sp>
      <p:grpSp>
        <p:nvGrpSpPr>
          <p:cNvPr id="8" name="グループ化 25"/>
          <p:cNvGrpSpPr/>
          <p:nvPr/>
        </p:nvGrpSpPr>
        <p:grpSpPr>
          <a:xfrm>
            <a:off x="683568" y="2462410"/>
            <a:ext cx="2458576" cy="2694782"/>
            <a:chOff x="683568" y="2636912"/>
            <a:chExt cx="2458576" cy="2694782"/>
          </a:xfrm>
        </p:grpSpPr>
        <p:sp>
          <p:nvSpPr>
            <p:cNvPr id="6" name="テキスト ボックス 5"/>
            <p:cNvSpPr txBox="1"/>
            <p:nvPr/>
          </p:nvSpPr>
          <p:spPr>
            <a:xfrm>
              <a:off x="683568" y="2636912"/>
              <a:ext cx="2458576" cy="461665"/>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kumimoji="1" lang="ja-JP" altLang="en-US" sz="2400" b="1" dirty="0" smtClean="0"/>
                <a:t>わかりやすい</a:t>
              </a:r>
              <a:r>
                <a:rPr kumimoji="1" lang="en-US" altLang="ja-JP" sz="2400" b="1" dirty="0" smtClean="0"/>
                <a:t>CM</a:t>
              </a:r>
              <a:endParaRPr kumimoji="1" lang="ja-JP" altLang="en-US" sz="2400" b="1" dirty="0"/>
            </a:p>
          </p:txBody>
        </p:sp>
        <p:pic>
          <p:nvPicPr>
            <p:cNvPr id="15" name="図 14"/>
            <p:cNvPicPr>
              <a:picLocks noChangeAspect="1"/>
            </p:cNvPicPr>
            <p:nvPr/>
          </p:nvPicPr>
          <p:blipFill>
            <a:blip r:embed="rId4" cstate="print"/>
            <a:stretch>
              <a:fillRect/>
            </a:stretch>
          </p:blipFill>
          <p:spPr>
            <a:xfrm>
              <a:off x="827584" y="3212976"/>
              <a:ext cx="2160240" cy="1647412"/>
            </a:xfrm>
            <a:prstGeom prst="rect">
              <a:avLst/>
            </a:prstGeom>
            <a:ln>
              <a:noFill/>
            </a:ln>
            <a:effectLst>
              <a:outerShdw blurRad="292100" dist="139700" dir="2700000" algn="tl" rotWithShape="0">
                <a:srgbClr val="333333">
                  <a:alpha val="65000"/>
                </a:srgbClr>
              </a:outerShdw>
            </a:effectLst>
          </p:spPr>
        </p:pic>
        <p:pic>
          <p:nvPicPr>
            <p:cNvPr id="31746" name="Picture 2" descr="生涯学習のユーキャン">
              <a:hlinkClick r:id="rId5"/>
            </p:cNvPr>
            <p:cNvPicPr>
              <a:picLocks noChangeAspect="1" noChangeArrowheads="1"/>
            </p:cNvPicPr>
            <p:nvPr/>
          </p:nvPicPr>
          <p:blipFill>
            <a:blip r:embed="rId6" cstate="print"/>
            <a:srcRect/>
            <a:stretch>
              <a:fillRect/>
            </a:stretch>
          </p:blipFill>
          <p:spPr bwMode="auto">
            <a:xfrm>
              <a:off x="1331640" y="4941168"/>
              <a:ext cx="1152525" cy="390526"/>
            </a:xfrm>
            <a:prstGeom prst="rect">
              <a:avLst/>
            </a:prstGeom>
            <a:noFill/>
          </p:spPr>
        </p:pic>
      </p:grpSp>
      <p:sp>
        <p:nvSpPr>
          <p:cNvPr id="16" name="テキスト ボックス 15"/>
          <p:cNvSpPr txBox="1"/>
          <p:nvPr/>
        </p:nvSpPr>
        <p:spPr>
          <a:xfrm>
            <a:off x="5292080" y="5157192"/>
            <a:ext cx="3762825" cy="461665"/>
          </a:xfrm>
          <a:prstGeom prst="rect">
            <a:avLst/>
          </a:prstGeom>
          <a:noFill/>
        </p:spPr>
        <p:txBody>
          <a:bodyPr wrap="none" rtlCol="0">
            <a:spAutoFit/>
          </a:bodyPr>
          <a:lstStyle/>
          <a:p>
            <a:r>
              <a:rPr lang="ja-JP" altLang="en-US" sz="2400" dirty="0" smtClean="0"/>
              <a:t>⇒ </a:t>
            </a:r>
            <a:r>
              <a:rPr kumimoji="1" lang="en-US" altLang="ja-JP" sz="2400" dirty="0" smtClean="0"/>
              <a:t>『FUN</a:t>
            </a:r>
            <a:r>
              <a:rPr lang="en-US" altLang="ja-JP" sz="2400" dirty="0" smtClean="0"/>
              <a:t> </a:t>
            </a:r>
            <a:r>
              <a:rPr kumimoji="1" lang="en-US" altLang="ja-JP" sz="2400" dirty="0" smtClean="0"/>
              <a:t>TO</a:t>
            </a:r>
            <a:r>
              <a:rPr lang="ja-JP" altLang="en-US" sz="2400" dirty="0" smtClean="0"/>
              <a:t> </a:t>
            </a:r>
            <a:r>
              <a:rPr kumimoji="1" lang="en-US" altLang="ja-JP" sz="2400" dirty="0" smtClean="0"/>
              <a:t>DRIVE, AGAIN. 』</a:t>
            </a:r>
            <a:endParaRPr kumimoji="1" lang="ja-JP" altLang="en-US" sz="2400" dirty="0"/>
          </a:p>
        </p:txBody>
      </p:sp>
      <p:grpSp>
        <p:nvGrpSpPr>
          <p:cNvPr id="9" name="グループ化 27"/>
          <p:cNvGrpSpPr/>
          <p:nvPr/>
        </p:nvGrpSpPr>
        <p:grpSpPr>
          <a:xfrm>
            <a:off x="4283968" y="3140968"/>
            <a:ext cx="999553" cy="2078860"/>
            <a:chOff x="4283968" y="3432294"/>
            <a:chExt cx="999553" cy="2078860"/>
          </a:xfrm>
        </p:grpSpPr>
        <p:pic>
          <p:nvPicPr>
            <p:cNvPr id="21" name="図 20" descr="hatena.jpg"/>
            <p:cNvPicPr>
              <a:picLocks noChangeAspect="1"/>
            </p:cNvPicPr>
            <p:nvPr/>
          </p:nvPicPr>
          <p:blipFill>
            <a:blip r:embed="rId7" cstate="print"/>
            <a:stretch>
              <a:fillRect/>
            </a:stretch>
          </p:blipFill>
          <p:spPr>
            <a:xfrm rot="1433665">
              <a:off x="4763542" y="3432294"/>
              <a:ext cx="519979" cy="700238"/>
            </a:xfrm>
            <a:prstGeom prst="rect">
              <a:avLst/>
            </a:prstGeom>
          </p:spPr>
        </p:pic>
        <p:pic>
          <p:nvPicPr>
            <p:cNvPr id="22" name="図 21" descr="illust2098.png"/>
            <p:cNvPicPr>
              <a:picLocks noChangeAspect="1"/>
            </p:cNvPicPr>
            <p:nvPr/>
          </p:nvPicPr>
          <p:blipFill>
            <a:blip r:embed="rId8" cstate="print"/>
            <a:stretch>
              <a:fillRect/>
            </a:stretch>
          </p:blipFill>
          <p:spPr>
            <a:xfrm>
              <a:off x="4283968" y="4365104"/>
              <a:ext cx="838202" cy="1146050"/>
            </a:xfrm>
            <a:prstGeom prst="rect">
              <a:avLst/>
            </a:prstGeom>
            <a:scene3d>
              <a:camera prst="orthographicFront">
                <a:rot lat="0" lon="10800000" rev="0"/>
              </a:camera>
              <a:lightRig rig="threePt" dir="t"/>
            </a:scene3d>
          </p:spPr>
        </p:pic>
      </p:grpSp>
      <p:grpSp>
        <p:nvGrpSpPr>
          <p:cNvPr id="10" name="グループ化 28"/>
          <p:cNvGrpSpPr/>
          <p:nvPr/>
        </p:nvGrpSpPr>
        <p:grpSpPr>
          <a:xfrm>
            <a:off x="395536" y="5517232"/>
            <a:ext cx="8676456" cy="901183"/>
            <a:chOff x="467544" y="5805264"/>
            <a:chExt cx="8676456" cy="901183"/>
          </a:xfrm>
        </p:grpSpPr>
        <p:sp>
          <p:nvSpPr>
            <p:cNvPr id="20" name="角丸四角形 19"/>
            <p:cNvSpPr/>
            <p:nvPr/>
          </p:nvSpPr>
          <p:spPr>
            <a:xfrm>
              <a:off x="467544" y="5949280"/>
              <a:ext cx="8280920" cy="720080"/>
            </a:xfrm>
            <a:prstGeom prst="roundRect">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50800">
              <a:solidFill>
                <a:srgbClr val="50D4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827584" y="6093296"/>
              <a:ext cx="7625806" cy="523220"/>
            </a:xfrm>
            <a:prstGeom prst="rect">
              <a:avLst/>
            </a:prstGeom>
            <a:noFill/>
          </p:spPr>
          <p:txBody>
            <a:bodyPr wrap="none" rtlCol="0">
              <a:spAutoFit/>
            </a:bodyPr>
            <a:lstStyle/>
            <a:p>
              <a:r>
                <a:rPr kumimoji="1" lang="ja-JP" altLang="en-US" sz="2800" dirty="0" smtClean="0"/>
                <a:t>物語性を効果的に使うことが必要なのではないか</a:t>
              </a:r>
              <a:endParaRPr kumimoji="1" lang="ja-JP" altLang="en-US" sz="2800" dirty="0"/>
            </a:p>
          </p:txBody>
        </p:sp>
        <p:pic>
          <p:nvPicPr>
            <p:cNvPr id="25" name="Picture 2" descr="C:\Users\naotaka\AppData\Local\Microsoft\Windows\Temporary Internet Files\Content.IE5\VDXKVAVL\MC900229339[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530047" y="5805264"/>
              <a:ext cx="613953" cy="901183"/>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フッター プレースホルダ 25"/>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28" name="スライド番号プレースホルダ 27"/>
          <p:cNvSpPr>
            <a:spLocks noGrp="1"/>
          </p:cNvSpPr>
          <p:nvPr>
            <p:ph type="sldNum" sz="quarter" idx="12"/>
          </p:nvPr>
        </p:nvSpPr>
        <p:spPr/>
        <p:txBody>
          <a:bodyPr/>
          <a:lstStyle/>
          <a:p>
            <a:fld id="{D226E75D-3391-4F44-A92D-2E9426CF7179}" type="slidenum">
              <a:rPr kumimoji="1" lang="ja-JP" altLang="en-US" smtClean="0"/>
              <a:pPr/>
              <a:t>5</a:t>
            </a:fld>
            <a:endParaRPr kumimoji="1" lang="ja-JP" altLang="en-US"/>
          </a:p>
        </p:txBody>
      </p:sp>
    </p:spTree>
    <p:extLst>
      <p:ext uri="{BB962C8B-B14F-4D97-AF65-F5344CB8AC3E}">
        <p14:creationId xmlns:p14="http://schemas.microsoft.com/office/powerpoint/2010/main" val="11848883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20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childTnLst>
                                </p:cTn>
                              </p:par>
                            </p:childTnLst>
                          </p:cTn>
                        </p:par>
                        <p:par>
                          <p:cTn id="28" fill="hold">
                            <p:stCondLst>
                              <p:cond delay="1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広告の役割</a:t>
            </a:r>
            <a:endParaRPr kumimoji="1" lang="ja-JP" altLang="en-US" dirty="0"/>
          </a:p>
        </p:txBody>
      </p:sp>
      <p:sp>
        <p:nvSpPr>
          <p:cNvPr id="5" name="テキスト ボックス 4"/>
          <p:cNvSpPr txBox="1"/>
          <p:nvPr/>
        </p:nvSpPr>
        <p:spPr>
          <a:xfrm>
            <a:off x="251520" y="1556792"/>
            <a:ext cx="3312368" cy="461665"/>
          </a:xfrm>
          <a:prstGeom prst="rect">
            <a:avLst/>
          </a:prstGeom>
          <a:noFill/>
        </p:spPr>
        <p:txBody>
          <a:bodyPr wrap="square" rtlCol="0">
            <a:spAutoFit/>
          </a:bodyPr>
          <a:lstStyle/>
          <a:p>
            <a:r>
              <a:rPr kumimoji="1" lang="ja-JP" altLang="en-US" sz="2400" dirty="0" smtClean="0"/>
              <a:t>効果的に使うとは</a:t>
            </a:r>
            <a:r>
              <a:rPr kumimoji="1" lang="en-US" altLang="ja-JP" sz="2400" dirty="0" smtClean="0"/>
              <a:t>…</a:t>
            </a:r>
          </a:p>
        </p:txBody>
      </p:sp>
      <p:grpSp>
        <p:nvGrpSpPr>
          <p:cNvPr id="4" name="グループ化 27"/>
          <p:cNvGrpSpPr/>
          <p:nvPr/>
        </p:nvGrpSpPr>
        <p:grpSpPr>
          <a:xfrm>
            <a:off x="4860032" y="1556792"/>
            <a:ext cx="4283968" cy="1704385"/>
            <a:chOff x="4860032" y="1772816"/>
            <a:chExt cx="4283968" cy="1704385"/>
          </a:xfrm>
        </p:grpSpPr>
        <p:sp>
          <p:nvSpPr>
            <p:cNvPr id="24" name="角丸四角形 23"/>
            <p:cNvSpPr/>
            <p:nvPr/>
          </p:nvSpPr>
          <p:spPr>
            <a:xfrm>
              <a:off x="4860032" y="2204864"/>
              <a:ext cx="4104456" cy="1224136"/>
            </a:xfrm>
            <a:prstGeom prst="roundRect">
              <a:avLst/>
            </a:prstGeom>
            <a:noFill/>
            <a:ln w="50800">
              <a:solidFill>
                <a:srgbClr val="50D450"/>
              </a:solidFill>
            </a:ln>
            <a:effectLst>
              <a:outerShdw blurRad="50800" dist="38100" dir="8100000" algn="tr"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4932040" y="1772816"/>
              <a:ext cx="2573695" cy="461665"/>
            </a:xfrm>
            <a:prstGeom prst="rect">
              <a:avLst/>
            </a:prstGeom>
            <a:noFill/>
          </p:spPr>
          <p:txBody>
            <a:bodyPr wrap="square" rtlCol="0">
              <a:spAutoFit/>
            </a:bodyPr>
            <a:lstStyle/>
            <a:p>
              <a:pPr>
                <a:buFont typeface="Wingdings" pitchFamily="2" charset="2"/>
                <a:buChar char="n"/>
              </a:pPr>
              <a:r>
                <a:rPr kumimoji="1" lang="ja-JP" altLang="en-US" sz="2400" dirty="0" smtClean="0"/>
                <a:t>広告の役割</a:t>
              </a:r>
              <a:endParaRPr kumimoji="1" lang="ja-JP" altLang="en-US" sz="2400" dirty="0"/>
            </a:p>
          </p:txBody>
        </p:sp>
        <p:sp>
          <p:nvSpPr>
            <p:cNvPr id="9" name="テキスト ボックス 8"/>
            <p:cNvSpPr txBox="1"/>
            <p:nvPr/>
          </p:nvSpPr>
          <p:spPr>
            <a:xfrm>
              <a:off x="4932040" y="2276872"/>
              <a:ext cx="4211960" cy="1200329"/>
            </a:xfrm>
            <a:prstGeom prst="rect">
              <a:avLst/>
            </a:prstGeom>
            <a:noFill/>
          </p:spPr>
          <p:txBody>
            <a:bodyPr wrap="square" rtlCol="0">
              <a:spAutoFit/>
            </a:bodyPr>
            <a:lstStyle/>
            <a:p>
              <a:r>
                <a:rPr kumimoji="1" lang="ja-JP" altLang="en-US" sz="2400" dirty="0" smtClean="0"/>
                <a:t>広告は</a:t>
              </a:r>
              <a:r>
                <a:rPr kumimoji="1" lang="ja-JP" altLang="en-US" sz="2400" b="1" dirty="0" smtClean="0">
                  <a:solidFill>
                    <a:srgbClr val="FF0000"/>
                  </a:solidFill>
                </a:rPr>
                <a:t>ブランド・エクイティ</a:t>
              </a:r>
              <a:r>
                <a:rPr kumimoji="1" lang="ja-JP" altLang="en-US" sz="2400" dirty="0" smtClean="0"/>
                <a:t>の</a:t>
              </a:r>
              <a:endParaRPr kumimoji="1" lang="en-US" altLang="ja-JP" sz="2400" dirty="0" smtClean="0"/>
            </a:p>
            <a:p>
              <a:r>
                <a:rPr kumimoji="1" lang="ja-JP" altLang="en-US" sz="2400" dirty="0" smtClean="0"/>
                <a:t>貢献において重要である　</a:t>
              </a:r>
              <a:endParaRPr kumimoji="1" lang="en-US" altLang="ja-JP" sz="2400" dirty="0" smtClean="0"/>
            </a:p>
            <a:p>
              <a:r>
                <a:rPr lang="en-US" altLang="ja-JP" sz="2400" dirty="0" smtClean="0"/>
                <a:t>                                        </a:t>
              </a:r>
              <a:r>
                <a:rPr kumimoji="1" lang="ja-JP" altLang="en-US" sz="1600" dirty="0" smtClean="0"/>
                <a:t>（</a:t>
              </a:r>
              <a:r>
                <a:rPr kumimoji="1" lang="en-US" altLang="ja-JP" sz="1600" dirty="0" smtClean="0"/>
                <a:t>Keller</a:t>
              </a:r>
              <a:r>
                <a:rPr kumimoji="1" lang="ja-JP" altLang="en-US" sz="1600" dirty="0" smtClean="0"/>
                <a:t>　</a:t>
              </a:r>
              <a:r>
                <a:rPr kumimoji="1" lang="en-US" altLang="ja-JP" sz="1600" dirty="0" smtClean="0"/>
                <a:t>2000</a:t>
              </a:r>
              <a:r>
                <a:rPr kumimoji="1" lang="ja-JP" altLang="en-US" sz="1600" dirty="0" smtClean="0"/>
                <a:t>）</a:t>
              </a:r>
              <a:endParaRPr kumimoji="1" lang="ja-JP" altLang="en-US" sz="1600" dirty="0"/>
            </a:p>
          </p:txBody>
        </p:sp>
      </p:grpSp>
      <p:grpSp>
        <p:nvGrpSpPr>
          <p:cNvPr id="10" name="グループ化 28"/>
          <p:cNvGrpSpPr/>
          <p:nvPr/>
        </p:nvGrpSpPr>
        <p:grpSpPr>
          <a:xfrm>
            <a:off x="681495" y="3573016"/>
            <a:ext cx="2810385" cy="1855985"/>
            <a:chOff x="681495" y="3933056"/>
            <a:chExt cx="2810385" cy="1855985"/>
          </a:xfrm>
        </p:grpSpPr>
        <p:sp>
          <p:nvSpPr>
            <p:cNvPr id="17" name="テキスト ボックス 16"/>
            <p:cNvSpPr txBox="1"/>
            <p:nvPr/>
          </p:nvSpPr>
          <p:spPr>
            <a:xfrm>
              <a:off x="681495" y="3933056"/>
              <a:ext cx="2810385" cy="400110"/>
            </a:xfrm>
            <a:prstGeom prst="rect">
              <a:avLst/>
            </a:prstGeom>
            <a:noFill/>
          </p:spPr>
          <p:txBody>
            <a:bodyPr wrap="none" rtlCol="0">
              <a:spAutoFit/>
            </a:bodyPr>
            <a:lstStyle/>
            <a:p>
              <a:r>
                <a:rPr lang="ja-JP" altLang="en-US" sz="2000" b="1" dirty="0" smtClean="0"/>
                <a:t>物語性</a:t>
              </a:r>
              <a:r>
                <a:rPr lang="ja-JP" altLang="en-US" dirty="0" smtClean="0"/>
                <a:t>（広告表現の１つ）</a:t>
              </a:r>
              <a:endParaRPr kumimoji="1" lang="ja-JP" altLang="en-US" dirty="0"/>
            </a:p>
          </p:txBody>
        </p:sp>
        <p:pic>
          <p:nvPicPr>
            <p:cNvPr id="24578" name="Picture 2" descr="http://www.softbankmobile.co.jp/ja/design_set/data/news/press/2012/20120820_02/img/index_pic_01.jpg"/>
            <p:cNvPicPr>
              <a:picLocks noChangeAspect="1" noChangeArrowheads="1"/>
            </p:cNvPicPr>
            <p:nvPr/>
          </p:nvPicPr>
          <p:blipFill>
            <a:blip r:embed="rId2" cstate="print"/>
            <a:srcRect/>
            <a:stretch>
              <a:fillRect/>
            </a:stretch>
          </p:blipFill>
          <p:spPr bwMode="auto">
            <a:xfrm>
              <a:off x="995936" y="4365104"/>
              <a:ext cx="2135904" cy="1423937"/>
            </a:xfrm>
            <a:prstGeom prst="rect">
              <a:avLst/>
            </a:prstGeom>
            <a:ln>
              <a:noFill/>
            </a:ln>
            <a:effectLst>
              <a:outerShdw blurRad="292100" dist="139700" dir="2700000" algn="tl" rotWithShape="0">
                <a:srgbClr val="333333">
                  <a:alpha val="65000"/>
                </a:srgbClr>
              </a:outerShdw>
            </a:effectLst>
          </p:spPr>
        </p:pic>
      </p:grpSp>
      <p:cxnSp>
        <p:nvCxnSpPr>
          <p:cNvPr id="21" name="直線コネクタ 20"/>
          <p:cNvCxnSpPr/>
          <p:nvPr/>
        </p:nvCxnSpPr>
        <p:spPr>
          <a:xfrm>
            <a:off x="251520" y="3501008"/>
            <a:ext cx="8568952" cy="0"/>
          </a:xfrm>
          <a:prstGeom prst="line">
            <a:avLst/>
          </a:prstGeom>
          <a:ln w="44450">
            <a:solidFill>
              <a:schemeClr val="accent6">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1" name="グループ化 30"/>
          <p:cNvGrpSpPr/>
          <p:nvPr/>
        </p:nvGrpSpPr>
        <p:grpSpPr>
          <a:xfrm>
            <a:off x="5508104" y="3573016"/>
            <a:ext cx="2190023" cy="1987839"/>
            <a:chOff x="5508104" y="4005064"/>
            <a:chExt cx="2190023" cy="1987839"/>
          </a:xfrm>
        </p:grpSpPr>
        <p:pic>
          <p:nvPicPr>
            <p:cNvPr id="24582" name="Picture 6" descr="http://livedoor.blogimg.jp/hatima/imgs/e/8/e8d82b63.gif"/>
            <p:cNvPicPr>
              <a:picLocks noChangeAspect="1" noChangeArrowheads="1"/>
            </p:cNvPicPr>
            <p:nvPr/>
          </p:nvPicPr>
          <p:blipFill>
            <a:blip r:embed="rId3" cstate="print"/>
            <a:srcRect/>
            <a:stretch>
              <a:fillRect/>
            </a:stretch>
          </p:blipFill>
          <p:spPr bwMode="auto">
            <a:xfrm>
              <a:off x="5580112" y="4293096"/>
              <a:ext cx="1951309" cy="1699807"/>
            </a:xfrm>
            <a:prstGeom prst="rect">
              <a:avLst/>
            </a:prstGeom>
            <a:noFill/>
          </p:spPr>
        </p:pic>
        <p:sp>
          <p:nvSpPr>
            <p:cNvPr id="20" name="テキスト ボックス 19"/>
            <p:cNvSpPr txBox="1"/>
            <p:nvPr/>
          </p:nvSpPr>
          <p:spPr>
            <a:xfrm>
              <a:off x="5508104" y="4005064"/>
              <a:ext cx="2190023" cy="400110"/>
            </a:xfrm>
            <a:prstGeom prst="rect">
              <a:avLst/>
            </a:prstGeom>
            <a:noFill/>
          </p:spPr>
          <p:txBody>
            <a:bodyPr wrap="none" rtlCol="0">
              <a:spAutoFit/>
            </a:bodyPr>
            <a:lstStyle/>
            <a:p>
              <a:r>
                <a:rPr kumimoji="1" lang="ja-JP" altLang="en-US" sz="2000" b="1" dirty="0" smtClean="0"/>
                <a:t>ブランド・エクイティ</a:t>
              </a:r>
              <a:endParaRPr kumimoji="1" lang="ja-JP" altLang="en-US" sz="2000" b="1" dirty="0"/>
            </a:p>
          </p:txBody>
        </p:sp>
      </p:grpSp>
      <p:grpSp>
        <p:nvGrpSpPr>
          <p:cNvPr id="12" name="グループ化 26"/>
          <p:cNvGrpSpPr/>
          <p:nvPr/>
        </p:nvGrpSpPr>
        <p:grpSpPr>
          <a:xfrm>
            <a:off x="251520" y="1988840"/>
            <a:ext cx="3816425" cy="1224136"/>
            <a:chOff x="251520" y="2204864"/>
            <a:chExt cx="3816425" cy="1224136"/>
          </a:xfrm>
        </p:grpSpPr>
        <p:sp>
          <p:nvSpPr>
            <p:cNvPr id="23" name="角丸四角形 22"/>
            <p:cNvSpPr/>
            <p:nvPr/>
          </p:nvSpPr>
          <p:spPr>
            <a:xfrm>
              <a:off x="251520" y="2204864"/>
              <a:ext cx="3816424" cy="1224136"/>
            </a:xfrm>
            <a:prstGeom prst="roundRect">
              <a:avLst/>
            </a:prstGeom>
            <a:noFill/>
            <a:ln w="50800">
              <a:solidFill>
                <a:srgbClr val="50D450"/>
              </a:solidFill>
            </a:ln>
            <a:effectLst>
              <a:outerShdw blurRad="50800" dist="38100" dir="8100000" algn="tr" rotWithShape="0">
                <a:prstClr val="black">
                  <a:alpha val="40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6" name="テキスト ボックス 5"/>
            <p:cNvSpPr txBox="1"/>
            <p:nvPr/>
          </p:nvSpPr>
          <p:spPr>
            <a:xfrm>
              <a:off x="251521" y="2348880"/>
              <a:ext cx="3816424" cy="830997"/>
            </a:xfrm>
            <a:prstGeom prst="rect">
              <a:avLst/>
            </a:prstGeom>
            <a:noFill/>
          </p:spPr>
          <p:txBody>
            <a:bodyPr wrap="square" rtlCol="0">
              <a:spAutoFit/>
            </a:bodyPr>
            <a:lstStyle/>
            <a:p>
              <a:r>
                <a:rPr kumimoji="1" lang="ja-JP" altLang="en-US" sz="2400" b="1" dirty="0" smtClean="0"/>
                <a:t>広告の役割</a:t>
              </a:r>
              <a:r>
                <a:rPr kumimoji="1" lang="ja-JP" altLang="en-US" sz="2400" dirty="0" smtClean="0"/>
                <a:t>を果たすために</a:t>
              </a:r>
              <a:endParaRPr kumimoji="1" lang="en-US" altLang="ja-JP" sz="2400" dirty="0" smtClean="0"/>
            </a:p>
            <a:p>
              <a:r>
                <a:rPr kumimoji="1" lang="ja-JP" altLang="en-US" sz="2400" dirty="0" smtClean="0"/>
                <a:t>物語性を使うこと</a:t>
              </a:r>
              <a:endParaRPr kumimoji="1" lang="ja-JP" altLang="en-US" sz="2400" dirty="0"/>
            </a:p>
          </p:txBody>
        </p:sp>
      </p:grpSp>
      <p:grpSp>
        <p:nvGrpSpPr>
          <p:cNvPr id="13" name="グループ化 29"/>
          <p:cNvGrpSpPr/>
          <p:nvPr/>
        </p:nvGrpSpPr>
        <p:grpSpPr>
          <a:xfrm>
            <a:off x="3672854" y="4077072"/>
            <a:ext cx="1691234" cy="1008112"/>
            <a:chOff x="3672854" y="4365104"/>
            <a:chExt cx="1691234" cy="1008112"/>
          </a:xfrm>
        </p:grpSpPr>
        <p:sp>
          <p:nvSpPr>
            <p:cNvPr id="26" name="右矢印 25"/>
            <p:cNvSpPr/>
            <p:nvPr/>
          </p:nvSpPr>
          <p:spPr>
            <a:xfrm>
              <a:off x="3707904" y="4365104"/>
              <a:ext cx="1656184" cy="1008112"/>
            </a:xfrm>
            <a:prstGeom prst="rightArrow">
              <a:avLst/>
            </a:prstGeom>
            <a:gradFill flip="none" rotWithShape="1">
              <a:gsLst>
                <a:gs pos="0">
                  <a:srgbClr val="50D450">
                    <a:tint val="66000"/>
                    <a:satMod val="160000"/>
                  </a:srgbClr>
                </a:gs>
                <a:gs pos="50000">
                  <a:srgbClr val="50D450">
                    <a:tint val="44500"/>
                    <a:satMod val="160000"/>
                  </a:srgbClr>
                </a:gs>
                <a:gs pos="100000">
                  <a:srgbClr val="50D450">
                    <a:tint val="23500"/>
                    <a:satMod val="160000"/>
                  </a:srgbClr>
                </a:gs>
              </a:gsLst>
              <a:lin ang="16200000" scaled="1"/>
              <a:tileRect/>
            </a:gradFill>
            <a:ln w="25400">
              <a:solidFill>
                <a:srgbClr val="50D450"/>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672854" y="4704529"/>
              <a:ext cx="1547218" cy="369332"/>
            </a:xfrm>
            <a:prstGeom prst="rect">
              <a:avLst/>
            </a:prstGeom>
            <a:noFill/>
          </p:spPr>
          <p:txBody>
            <a:bodyPr wrap="none" rtlCol="0">
              <a:spAutoFit/>
            </a:bodyPr>
            <a:lstStyle/>
            <a:p>
              <a:r>
                <a:rPr kumimoji="1" lang="ja-JP" altLang="en-US" dirty="0" smtClean="0"/>
                <a:t>効果的な影響</a:t>
              </a:r>
              <a:endParaRPr kumimoji="1" lang="ja-JP" altLang="en-US" dirty="0"/>
            </a:p>
          </p:txBody>
        </p:sp>
      </p:grpSp>
      <p:grpSp>
        <p:nvGrpSpPr>
          <p:cNvPr id="14" name="グループ化 31"/>
          <p:cNvGrpSpPr/>
          <p:nvPr/>
        </p:nvGrpSpPr>
        <p:grpSpPr>
          <a:xfrm>
            <a:off x="683568" y="5301208"/>
            <a:ext cx="7776864" cy="1162652"/>
            <a:chOff x="683568" y="5661248"/>
            <a:chExt cx="7776864" cy="1162652"/>
          </a:xfrm>
        </p:grpSpPr>
        <p:sp>
          <p:nvSpPr>
            <p:cNvPr id="22" name="角丸四角形 21"/>
            <p:cNvSpPr/>
            <p:nvPr/>
          </p:nvSpPr>
          <p:spPr>
            <a:xfrm>
              <a:off x="683568" y="5949280"/>
              <a:ext cx="7776864" cy="836712"/>
            </a:xfrm>
            <a:prstGeom prst="round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508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995936" y="5992903"/>
              <a:ext cx="6445995" cy="830997"/>
            </a:xfrm>
            <a:prstGeom prst="rect">
              <a:avLst/>
            </a:prstGeom>
            <a:noFill/>
          </p:spPr>
          <p:txBody>
            <a:bodyPr wrap="none" rtlCol="0">
              <a:spAutoFit/>
            </a:bodyPr>
            <a:lstStyle/>
            <a:p>
              <a:r>
                <a:rPr kumimoji="1" lang="ja-JP" altLang="en-US" sz="2400" b="1" dirty="0" smtClean="0"/>
                <a:t>物語性がブランド・エクイティに対して</a:t>
              </a:r>
              <a:endParaRPr kumimoji="1" lang="en-US" altLang="ja-JP" sz="2400" b="1" dirty="0" smtClean="0"/>
            </a:p>
            <a:p>
              <a:r>
                <a:rPr kumimoji="1" lang="ja-JP" altLang="en-US" sz="2400" b="1" dirty="0" smtClean="0"/>
                <a:t>　　　　　　　　　効果的な影響を与えられ</a:t>
              </a:r>
              <a:r>
                <a:rPr lang="ja-JP" altLang="en-US" sz="2400" b="1" dirty="0" smtClean="0"/>
                <a:t>ればよい</a:t>
              </a:r>
              <a:endParaRPr kumimoji="1" lang="ja-JP" altLang="en-US" sz="2400" b="1" dirty="0"/>
            </a:p>
          </p:txBody>
        </p:sp>
        <p:pic>
          <p:nvPicPr>
            <p:cNvPr id="19" name="Picture 2" descr="C:\Users\naotaka\AppData\Local\Microsoft\Windows\Temporary Internet Files\Content.IE5\VDXKVAVL\MC90022933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12360" y="5661248"/>
              <a:ext cx="613953" cy="901183"/>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ストライプ矢印 24"/>
          <p:cNvSpPr/>
          <p:nvPr/>
        </p:nvSpPr>
        <p:spPr>
          <a:xfrm>
            <a:off x="4211960" y="2132856"/>
            <a:ext cx="576064" cy="792088"/>
          </a:xfrm>
          <a:prstGeom prst="stripedRight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chemeClr val="accent6">
                <a:lumMod val="75000"/>
              </a:schemeClr>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フッター プレースホルダ 26"/>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29" name="スライド番号プレースホルダ 28"/>
          <p:cNvSpPr>
            <a:spLocks noGrp="1"/>
          </p:cNvSpPr>
          <p:nvPr>
            <p:ph type="sldNum" sz="quarter" idx="12"/>
          </p:nvPr>
        </p:nvSpPr>
        <p:spPr/>
        <p:txBody>
          <a:bodyPr/>
          <a:lstStyle/>
          <a:p>
            <a:fld id="{D226E75D-3391-4F44-A92D-2E9426CF7179}" type="slidenum">
              <a:rPr kumimoji="1" lang="ja-JP" altLang="en-US" smtClean="0"/>
              <a:pPr/>
              <a:t>6</a:t>
            </a:fld>
            <a:endParaRPr kumimoji="1" lang="ja-JP" altLang="en-US"/>
          </a:p>
        </p:txBody>
      </p:sp>
    </p:spTree>
    <p:extLst>
      <p:ext uri="{BB962C8B-B14F-4D97-AF65-F5344CB8AC3E}">
        <p14:creationId xmlns:p14="http://schemas.microsoft.com/office/powerpoint/2010/main" val="428621711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par>
                                <p:cTn id="30" presetID="10" presetClass="entr" presetSubtype="0"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grpSp>
        <p:nvGrpSpPr>
          <p:cNvPr id="4" name="グループ化 7"/>
          <p:cNvGrpSpPr/>
          <p:nvPr/>
        </p:nvGrpSpPr>
        <p:grpSpPr>
          <a:xfrm>
            <a:off x="251520" y="2060848"/>
            <a:ext cx="8784976" cy="3744416"/>
            <a:chOff x="251520" y="2060848"/>
            <a:chExt cx="8784976" cy="3744416"/>
          </a:xfrm>
        </p:grpSpPr>
        <p:grpSp>
          <p:nvGrpSpPr>
            <p:cNvPr id="7" name="グループ化 6"/>
            <p:cNvGrpSpPr/>
            <p:nvPr/>
          </p:nvGrpSpPr>
          <p:grpSpPr>
            <a:xfrm>
              <a:off x="251520" y="2060848"/>
              <a:ext cx="8676456" cy="3744416"/>
              <a:chOff x="251520" y="2060848"/>
              <a:chExt cx="8676456" cy="3744416"/>
            </a:xfrm>
          </p:grpSpPr>
          <p:sp>
            <p:nvSpPr>
              <p:cNvPr id="6" name="角丸四角形 5"/>
              <p:cNvSpPr/>
              <p:nvPr/>
            </p:nvSpPr>
            <p:spPr>
              <a:xfrm>
                <a:off x="251520" y="2060848"/>
                <a:ext cx="8640960" cy="3744416"/>
              </a:xfrm>
              <a:prstGeom prst="roundRect">
                <a:avLst/>
              </a:prstGeom>
              <a:solidFill>
                <a:schemeClr val="accent6">
                  <a:lumMod val="20000"/>
                  <a:lumOff val="80000"/>
                </a:schemeClr>
              </a:solidFill>
              <a:ln w="50800" cmpd="sng">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467544" y="2708920"/>
                <a:ext cx="8460432" cy="923330"/>
              </a:xfrm>
              <a:prstGeom prst="rect">
                <a:avLst/>
              </a:prstGeom>
              <a:noFill/>
            </p:spPr>
            <p:txBody>
              <a:bodyPr wrap="square" rtlCol="0">
                <a:spAutoFit/>
              </a:bodyPr>
              <a:lstStyle/>
              <a:p>
                <a:endParaRPr kumimoji="1" lang="ja-JP" altLang="en-US" sz="5400" dirty="0"/>
              </a:p>
            </p:txBody>
          </p:sp>
        </p:grpSp>
        <p:sp>
          <p:nvSpPr>
            <p:cNvPr id="3" name="正方形/長方形 2"/>
            <p:cNvSpPr/>
            <p:nvPr/>
          </p:nvSpPr>
          <p:spPr>
            <a:xfrm>
              <a:off x="251520" y="2326228"/>
              <a:ext cx="8784976" cy="3046988"/>
            </a:xfrm>
            <a:prstGeom prst="rect">
              <a:avLst/>
            </a:prstGeom>
          </p:spPr>
          <p:txBody>
            <a:bodyPr wrap="square">
              <a:spAutoFit/>
            </a:bodyPr>
            <a:lstStyle/>
            <a:p>
              <a:r>
                <a:rPr lang="en-US" altLang="ja-JP" sz="4800" dirty="0">
                  <a:latin typeface="HGS創英角ｺﾞｼｯｸUB" pitchFamily="50" charset="-128"/>
                  <a:ea typeface="HGS創英角ｺﾞｼｯｸUB" pitchFamily="50" charset="-128"/>
                </a:rPr>
                <a:t>CM</a:t>
              </a:r>
              <a:r>
                <a:rPr lang="ja-JP" altLang="ja-JP" sz="4800" dirty="0">
                  <a:latin typeface="HGS創英角ｺﾞｼｯｸUB" pitchFamily="50" charset="-128"/>
                  <a:ea typeface="HGS創英角ｺﾞｼｯｸUB" pitchFamily="50" charset="-128"/>
                </a:rPr>
                <a:t>における物語性</a:t>
              </a:r>
              <a:r>
                <a:rPr lang="ja-JP" altLang="ja-JP" sz="4800" dirty="0" smtClean="0">
                  <a:latin typeface="HGS創英角ｺﾞｼｯｸUB" pitchFamily="50" charset="-128"/>
                  <a:ea typeface="HGS創英角ｺﾞｼｯｸUB" pitchFamily="50" charset="-128"/>
                </a:rPr>
                <a:t>は</a:t>
              </a:r>
              <a:endParaRPr lang="en-US" altLang="ja-JP" sz="4800" dirty="0" smtClean="0">
                <a:latin typeface="HGS創英角ｺﾞｼｯｸUB" pitchFamily="50" charset="-128"/>
                <a:ea typeface="HGS創英角ｺﾞｼｯｸUB" pitchFamily="50" charset="-128"/>
              </a:endParaRPr>
            </a:p>
            <a:p>
              <a:r>
                <a:rPr lang="ja-JP" altLang="ja-JP" sz="4800" dirty="0" smtClean="0">
                  <a:latin typeface="HGS創英角ｺﾞｼｯｸUB" pitchFamily="50" charset="-128"/>
                  <a:ea typeface="HGS創英角ｺﾞｼｯｸUB" pitchFamily="50" charset="-128"/>
                </a:rPr>
                <a:t>ブランド</a:t>
              </a:r>
              <a:r>
                <a:rPr lang="ja-JP" altLang="ja-JP" sz="4800" dirty="0">
                  <a:latin typeface="HGS創英角ｺﾞｼｯｸUB" pitchFamily="50" charset="-128"/>
                  <a:ea typeface="HGS創英角ｺﾞｼｯｸUB" pitchFamily="50" charset="-128"/>
                </a:rPr>
                <a:t>・エクイティに</a:t>
              </a:r>
              <a:r>
                <a:rPr lang="ja-JP" altLang="ja-JP" sz="4800" dirty="0" smtClean="0">
                  <a:latin typeface="HGS創英角ｺﾞｼｯｸUB" pitchFamily="50" charset="-128"/>
                  <a:ea typeface="HGS創英角ｺﾞｼｯｸUB" pitchFamily="50" charset="-128"/>
                </a:rPr>
                <a:t>対して</a:t>
              </a:r>
              <a:endParaRPr lang="en-US" altLang="ja-JP" sz="4800" dirty="0" smtClean="0">
                <a:latin typeface="HGS創英角ｺﾞｼｯｸUB" pitchFamily="50" charset="-128"/>
                <a:ea typeface="HGS創英角ｺﾞｼｯｸUB" pitchFamily="50" charset="-128"/>
              </a:endParaRPr>
            </a:p>
            <a:p>
              <a:r>
                <a:rPr lang="ja-JP" altLang="ja-JP" sz="4800" dirty="0" smtClean="0">
                  <a:latin typeface="HGS創英角ｺﾞｼｯｸUB" pitchFamily="50" charset="-128"/>
                  <a:ea typeface="HGS創英角ｺﾞｼｯｸUB" pitchFamily="50" charset="-128"/>
                </a:rPr>
                <a:t>どの</a:t>
              </a:r>
              <a:r>
                <a:rPr lang="ja-JP" altLang="ja-JP" sz="4800" dirty="0">
                  <a:latin typeface="HGS創英角ｺﾞｼｯｸUB" pitchFamily="50" charset="-128"/>
                  <a:ea typeface="HGS創英角ｺﾞｼｯｸUB" pitchFamily="50" charset="-128"/>
                </a:rPr>
                <a:t>ような影響</a:t>
              </a:r>
              <a:r>
                <a:rPr lang="ja-JP" altLang="ja-JP" sz="4800" dirty="0" smtClean="0">
                  <a:latin typeface="HGS創英角ｺﾞｼｯｸUB" pitchFamily="50" charset="-128"/>
                  <a:ea typeface="HGS創英角ｺﾞｼｯｸUB" pitchFamily="50" charset="-128"/>
                </a:rPr>
                <a:t>を</a:t>
              </a:r>
              <a:endParaRPr lang="en-US" altLang="ja-JP" sz="4800" dirty="0" smtClean="0">
                <a:latin typeface="HGS創英角ｺﾞｼｯｸUB" pitchFamily="50" charset="-128"/>
                <a:ea typeface="HGS創英角ｺﾞｼｯｸUB" pitchFamily="50" charset="-128"/>
              </a:endParaRPr>
            </a:p>
            <a:p>
              <a:r>
                <a:rPr lang="ja-JP" altLang="ja-JP" sz="4800" dirty="0" smtClean="0">
                  <a:latin typeface="HGS創英角ｺﾞｼｯｸUB" pitchFamily="50" charset="-128"/>
                  <a:ea typeface="HGS創英角ｺﾞｼｯｸUB" pitchFamily="50" charset="-128"/>
                </a:rPr>
                <a:t>与えて</a:t>
              </a:r>
              <a:r>
                <a:rPr lang="ja-JP" altLang="ja-JP" sz="4800" dirty="0">
                  <a:latin typeface="HGS創英角ｺﾞｼｯｸUB" pitchFamily="50" charset="-128"/>
                  <a:ea typeface="HGS創英角ｺﾞｼｯｸUB" pitchFamily="50" charset="-128"/>
                </a:rPr>
                <a:t>いるのだろうか</a:t>
              </a:r>
              <a:endParaRPr lang="ja-JP" altLang="en-US" sz="4800" dirty="0">
                <a:latin typeface="HGS創英角ｺﾞｼｯｸUB" pitchFamily="50" charset="-128"/>
                <a:ea typeface="HGS創英角ｺﾞｼｯｸUB" pitchFamily="50" charset="-128"/>
              </a:endParaRPr>
            </a:p>
          </p:txBody>
        </p:sp>
      </p:grpSp>
      <p:sp>
        <p:nvSpPr>
          <p:cNvPr id="9" name="フッター プレースホルダ 8"/>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1" name="スライド番号プレースホルダ 10"/>
          <p:cNvSpPr>
            <a:spLocks noGrp="1"/>
          </p:cNvSpPr>
          <p:nvPr>
            <p:ph type="sldNum" sz="quarter" idx="12"/>
          </p:nvPr>
        </p:nvSpPr>
        <p:spPr/>
        <p:txBody>
          <a:bodyPr/>
          <a:lstStyle/>
          <a:p>
            <a:fld id="{D226E75D-3391-4F44-A92D-2E9426CF7179}" type="slidenum">
              <a:rPr kumimoji="1" lang="ja-JP" altLang="en-US" smtClean="0"/>
              <a:pPr/>
              <a:t>7</a:t>
            </a:fld>
            <a:endParaRPr kumimoji="1" lang="ja-JP" altLang="en-US"/>
          </a:p>
        </p:txBody>
      </p:sp>
    </p:spTree>
    <p:extLst>
      <p:ext uri="{BB962C8B-B14F-4D97-AF65-F5344CB8AC3E}">
        <p14:creationId xmlns:p14="http://schemas.microsoft.com/office/powerpoint/2010/main" val="14995482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研究の流れ</a:t>
            </a:r>
            <a:endParaRPr kumimoji="1" lang="ja-JP" altLang="en-US" dirty="0"/>
          </a:p>
        </p:txBody>
      </p:sp>
      <p:sp>
        <p:nvSpPr>
          <p:cNvPr id="6" name="正方形/長方形 5"/>
          <p:cNvSpPr/>
          <p:nvPr/>
        </p:nvSpPr>
        <p:spPr>
          <a:xfrm>
            <a:off x="755577" y="2852936"/>
            <a:ext cx="4752527" cy="1368152"/>
          </a:xfrm>
          <a:prstGeom prst="rect">
            <a:avLst/>
          </a:prstGeom>
          <a:noFill/>
          <a:ln w="63500">
            <a:solidFill>
              <a:srgbClr val="50D450"/>
            </a:solidFill>
            <a:prstDash val="lg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prstClr val="white"/>
              </a:solidFill>
            </a:endParaRPr>
          </a:p>
        </p:txBody>
      </p:sp>
      <p:sp>
        <p:nvSpPr>
          <p:cNvPr id="7" name="コンテンツ プレースホルダー 1"/>
          <p:cNvSpPr txBox="1">
            <a:spLocks/>
          </p:cNvSpPr>
          <p:nvPr/>
        </p:nvSpPr>
        <p:spPr>
          <a:xfrm>
            <a:off x="755576" y="1988840"/>
            <a:ext cx="7076747" cy="3992563"/>
          </a:xfrm>
          <a:prstGeom prst="rect">
            <a:avLst/>
          </a:prstGeom>
        </p:spPr>
        <p:txBody>
          <a:bodyPr vert="horz" lIns="91440" tIns="45720" rIns="91440" bIns="45720" rtlCol="0">
            <a:normAutofit/>
          </a:bodyPr>
          <a:lstStyle>
            <a:lvl1pPr marL="454025" indent="-454025" algn="l" defTabSz="914400" rtl="0" eaLnBrk="1" latinLnBrk="0" hangingPunct="1">
              <a:spcBef>
                <a:spcPts val="2000"/>
              </a:spcBef>
              <a:buClr>
                <a:schemeClr val="bg1">
                  <a:lumMod val="65000"/>
                </a:schemeClr>
              </a:buClr>
              <a:buSzPct val="90000"/>
              <a:buFont typeface="Wingdings" pitchFamily="2" charset="2"/>
              <a:buChar char=""/>
              <a:defRPr kumimoji="1"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kumimoji="1"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kumimoji="1"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kumimoji="1"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kumimoji="1"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kumimoji="1" lang="en-US" sz="1800" kern="1200" dirty="0">
                <a:solidFill>
                  <a:schemeClr val="tx1">
                    <a:lumMod val="85000"/>
                    <a:lumOff val="15000"/>
                  </a:schemeClr>
                </a:solidFill>
                <a:latin typeface="+mn-lt"/>
                <a:ea typeface="+mn-ea"/>
                <a:cs typeface="+mn-cs"/>
              </a:defRPr>
            </a:lvl9pPr>
          </a:lstStyle>
          <a:p>
            <a:pPr>
              <a:buFont typeface="Wingdings" pitchFamily="2" charset="2"/>
              <a:buChar char="p"/>
            </a:pPr>
            <a:r>
              <a:rPr lang="ja-JP" altLang="en-US" sz="4400" dirty="0" smtClean="0">
                <a:latin typeface="HGS創英角ｺﾞｼｯｸUB" pitchFamily="50" charset="-128"/>
                <a:ea typeface="HGS創英角ｺﾞｼｯｸUB" pitchFamily="50" charset="-128"/>
              </a:rPr>
              <a:t>問題意識</a:t>
            </a:r>
            <a:endParaRPr lang="en-US" altLang="ja-JP" sz="4400" dirty="0" smtClean="0">
              <a:latin typeface="HGS創英角ｺﾞｼｯｸUB" pitchFamily="50" charset="-128"/>
              <a:ea typeface="HGS創英角ｺﾞｼｯｸUB" pitchFamily="50" charset="-128"/>
            </a:endParaRPr>
          </a:p>
          <a:p>
            <a:pPr>
              <a:buFont typeface="Wingdings" pitchFamily="2" charset="2"/>
              <a:buChar char="p"/>
            </a:pPr>
            <a:r>
              <a:rPr lang="ja-JP" altLang="en-US" sz="6600" dirty="0">
                <a:latin typeface="HGS創英角ｺﾞｼｯｸUB" pitchFamily="50" charset="-128"/>
                <a:ea typeface="HGS創英角ｺﾞｼｯｸUB" pitchFamily="50" charset="-128"/>
              </a:rPr>
              <a:t>研究</a:t>
            </a:r>
            <a:r>
              <a:rPr lang="ja-JP" altLang="en-US" sz="6600" dirty="0" smtClean="0">
                <a:latin typeface="HGS創英角ｺﾞｼｯｸUB" pitchFamily="50" charset="-128"/>
                <a:ea typeface="HGS創英角ｺﾞｼｯｸUB" pitchFamily="50" charset="-128"/>
              </a:rPr>
              <a:t>目的</a:t>
            </a:r>
            <a:endParaRPr lang="en-US" altLang="ja-JP" sz="6600" dirty="0" smtClean="0">
              <a:latin typeface="HGS創英角ｺﾞｼｯｸUB" pitchFamily="50" charset="-128"/>
              <a:ea typeface="HGS創英角ｺﾞｼｯｸUB" pitchFamily="50" charset="-128"/>
            </a:endParaRPr>
          </a:p>
          <a:p>
            <a:pPr>
              <a:buFont typeface="Wingdings" pitchFamily="2" charset="2"/>
              <a:buChar char="p"/>
            </a:pPr>
            <a:r>
              <a:rPr lang="ja-JP" altLang="en-US" sz="4400" dirty="0" smtClean="0">
                <a:latin typeface="HGS創英角ｺﾞｼｯｸUB" pitchFamily="50" charset="-128"/>
                <a:ea typeface="HGS創英角ｺﾞｼｯｸUB" pitchFamily="50" charset="-128"/>
              </a:rPr>
              <a:t>仮説の導出</a:t>
            </a:r>
            <a:endParaRPr lang="en-US" altLang="ja-JP" sz="4400" dirty="0" smtClean="0">
              <a:latin typeface="HGS創英角ｺﾞｼｯｸUB" pitchFamily="50" charset="-128"/>
              <a:ea typeface="HGS創英角ｺﾞｼｯｸUB" pitchFamily="50" charset="-128"/>
            </a:endParaRPr>
          </a:p>
          <a:p>
            <a:pPr>
              <a:buFont typeface="Wingdings" pitchFamily="2" charset="2"/>
              <a:buChar char="p"/>
            </a:pPr>
            <a:r>
              <a:rPr lang="ja-JP" altLang="en-US" sz="4400" dirty="0">
                <a:latin typeface="HGS創英角ｺﾞｼｯｸUB" pitchFamily="50" charset="-128"/>
                <a:ea typeface="HGS創英角ｺﾞｼｯｸUB" pitchFamily="50" charset="-128"/>
              </a:rPr>
              <a:t>仮説の検証</a:t>
            </a:r>
          </a:p>
        </p:txBody>
      </p:sp>
      <p:sp>
        <p:nvSpPr>
          <p:cNvPr id="8" name="フッター プレースホルダ 7"/>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10" name="スライド番号プレースホルダ 9"/>
          <p:cNvSpPr>
            <a:spLocks noGrp="1"/>
          </p:cNvSpPr>
          <p:nvPr>
            <p:ph type="sldNum" sz="quarter" idx="12"/>
          </p:nvPr>
        </p:nvSpPr>
        <p:spPr/>
        <p:txBody>
          <a:bodyPr/>
          <a:lstStyle/>
          <a:p>
            <a:fld id="{D226E75D-3391-4F44-A92D-2E9426CF7179}" type="slidenum">
              <a:rPr kumimoji="1" lang="ja-JP" altLang="en-US" smtClean="0"/>
              <a:pPr/>
              <a:t>8</a:t>
            </a:fld>
            <a:endParaRPr kumimoji="1" lang="ja-JP" altLang="en-US"/>
          </a:p>
        </p:txBody>
      </p:sp>
    </p:spTree>
    <p:extLst>
      <p:ext uri="{BB962C8B-B14F-4D97-AF65-F5344CB8AC3E}">
        <p14:creationId xmlns:p14="http://schemas.microsoft.com/office/powerpoint/2010/main" val="39689773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sz="4000" dirty="0" smtClean="0"/>
              <a:t>顧客ベースのブランド・エクイティ</a:t>
            </a:r>
            <a:endParaRPr kumimoji="1" lang="ja-JP" altLang="en-US" sz="4000" dirty="0"/>
          </a:p>
        </p:txBody>
      </p:sp>
      <p:grpSp>
        <p:nvGrpSpPr>
          <p:cNvPr id="3" name="グループ化 44"/>
          <p:cNvGrpSpPr/>
          <p:nvPr/>
        </p:nvGrpSpPr>
        <p:grpSpPr>
          <a:xfrm>
            <a:off x="611560" y="2852936"/>
            <a:ext cx="6120680" cy="369332"/>
            <a:chOff x="611560" y="2852936"/>
            <a:chExt cx="6120680" cy="369332"/>
          </a:xfrm>
        </p:grpSpPr>
        <p:sp>
          <p:nvSpPr>
            <p:cNvPr id="34" name="角丸四角形 33"/>
            <p:cNvSpPr/>
            <p:nvPr/>
          </p:nvSpPr>
          <p:spPr>
            <a:xfrm>
              <a:off x="611560" y="2852936"/>
              <a:ext cx="6120680" cy="360040"/>
            </a:xfrm>
            <a:prstGeom prst="roundRect">
              <a:avLst/>
            </a:prstGeom>
            <a:noFill/>
            <a:ln w="25400">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683568" y="2852936"/>
              <a:ext cx="4682692" cy="369332"/>
            </a:xfrm>
            <a:prstGeom prst="rect">
              <a:avLst/>
            </a:prstGeom>
            <a:noFill/>
          </p:spPr>
          <p:txBody>
            <a:bodyPr wrap="none" rtlCol="0">
              <a:spAutoFit/>
            </a:bodyPr>
            <a:lstStyle/>
            <a:p>
              <a:r>
                <a:rPr kumimoji="1" lang="ja-JP" altLang="en-US" b="1" dirty="0" smtClean="0"/>
                <a:t>消費者の視点</a:t>
              </a:r>
              <a:r>
                <a:rPr kumimoji="1" lang="ja-JP" altLang="en-US" sz="1600" dirty="0" smtClean="0"/>
                <a:t>からブランド・エクイティにアプローチ</a:t>
              </a:r>
              <a:endParaRPr kumimoji="1" lang="ja-JP" altLang="en-US" sz="1600" dirty="0"/>
            </a:p>
          </p:txBody>
        </p:sp>
      </p:grpSp>
      <p:grpSp>
        <p:nvGrpSpPr>
          <p:cNvPr id="4" name="グループ化 45"/>
          <p:cNvGrpSpPr/>
          <p:nvPr/>
        </p:nvGrpSpPr>
        <p:grpSpPr>
          <a:xfrm>
            <a:off x="611560" y="3645024"/>
            <a:ext cx="6120680" cy="432048"/>
            <a:chOff x="611560" y="3645024"/>
            <a:chExt cx="6120680" cy="432048"/>
          </a:xfrm>
        </p:grpSpPr>
        <p:sp>
          <p:nvSpPr>
            <p:cNvPr id="44" name="角丸四角形 43"/>
            <p:cNvSpPr/>
            <p:nvPr/>
          </p:nvSpPr>
          <p:spPr>
            <a:xfrm>
              <a:off x="611560" y="3645024"/>
              <a:ext cx="6120680" cy="432048"/>
            </a:xfrm>
            <a:prstGeom prst="roundRect">
              <a:avLst/>
            </a:prstGeom>
            <a:noFill/>
            <a:ln w="25400">
              <a:solidFill>
                <a:srgbClr val="398742"/>
              </a:solidFill>
            </a:ln>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755576" y="3676962"/>
              <a:ext cx="3470822" cy="400110"/>
            </a:xfrm>
            <a:prstGeom prst="rect">
              <a:avLst/>
            </a:prstGeom>
            <a:noFill/>
          </p:spPr>
          <p:txBody>
            <a:bodyPr wrap="none" rtlCol="0">
              <a:spAutoFit/>
            </a:bodyPr>
            <a:lstStyle/>
            <a:p>
              <a:r>
                <a:rPr kumimoji="1" lang="ja-JP" altLang="en-US" sz="2000" b="1" dirty="0" smtClean="0">
                  <a:solidFill>
                    <a:srgbClr val="FF0000"/>
                  </a:solidFill>
                </a:rPr>
                <a:t>顧客ベース</a:t>
              </a:r>
              <a:r>
                <a:rPr kumimoji="1" lang="ja-JP" altLang="en-US" b="1" dirty="0" smtClean="0"/>
                <a:t>のブランド・エクイティ</a:t>
              </a:r>
              <a:endParaRPr kumimoji="1" lang="ja-JP" altLang="en-US" b="1" dirty="0"/>
            </a:p>
          </p:txBody>
        </p:sp>
      </p:grpSp>
      <p:cxnSp>
        <p:nvCxnSpPr>
          <p:cNvPr id="17" name="直線コネクタ 16"/>
          <p:cNvCxnSpPr/>
          <p:nvPr/>
        </p:nvCxnSpPr>
        <p:spPr>
          <a:xfrm>
            <a:off x="467544" y="4221088"/>
            <a:ext cx="8280920" cy="0"/>
          </a:xfrm>
          <a:prstGeom prst="line">
            <a:avLst/>
          </a:prstGeom>
          <a:ln cap="rnd">
            <a:solidFill>
              <a:schemeClr val="accent6">
                <a:lumMod val="75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5" name="グループ化 47"/>
          <p:cNvGrpSpPr/>
          <p:nvPr/>
        </p:nvGrpSpPr>
        <p:grpSpPr>
          <a:xfrm>
            <a:off x="467544" y="4253026"/>
            <a:ext cx="8037129" cy="1192199"/>
            <a:chOff x="467544" y="4253026"/>
            <a:chExt cx="8037129" cy="1192199"/>
          </a:xfrm>
        </p:grpSpPr>
        <p:sp>
          <p:nvSpPr>
            <p:cNvPr id="16" name="テキスト ボックス 15"/>
            <p:cNvSpPr txBox="1"/>
            <p:nvPr/>
          </p:nvSpPr>
          <p:spPr>
            <a:xfrm>
              <a:off x="467544" y="4253026"/>
              <a:ext cx="3869970" cy="400110"/>
            </a:xfrm>
            <a:prstGeom prst="rect">
              <a:avLst/>
            </a:prstGeom>
            <a:noFill/>
          </p:spPr>
          <p:txBody>
            <a:bodyPr wrap="none" rtlCol="0">
              <a:spAutoFit/>
            </a:bodyPr>
            <a:lstStyle/>
            <a:p>
              <a:pPr>
                <a:buFont typeface="Wingdings" pitchFamily="2" charset="2"/>
                <a:buChar char="n"/>
              </a:pPr>
              <a:r>
                <a:rPr kumimoji="1" lang="ja-JP" altLang="en-US" sz="2000" dirty="0" smtClean="0"/>
                <a:t>顧客</a:t>
              </a:r>
              <a:r>
                <a:rPr lang="ja-JP" altLang="en-US" sz="2000" dirty="0"/>
                <a:t>ベース</a:t>
              </a:r>
              <a:r>
                <a:rPr lang="ja-JP" altLang="en-US" sz="2000" dirty="0" smtClean="0"/>
                <a:t>のブランド・エクイティ</a:t>
              </a:r>
              <a:endParaRPr kumimoji="1" lang="ja-JP" altLang="en-US" sz="2000" dirty="0"/>
            </a:p>
          </p:txBody>
        </p:sp>
        <p:grpSp>
          <p:nvGrpSpPr>
            <p:cNvPr id="6" name="グループ化 13"/>
            <p:cNvGrpSpPr/>
            <p:nvPr/>
          </p:nvGrpSpPr>
          <p:grpSpPr>
            <a:xfrm>
              <a:off x="539552" y="4653136"/>
              <a:ext cx="7965121" cy="792089"/>
              <a:chOff x="467543" y="3021114"/>
              <a:chExt cx="7965121" cy="936526"/>
            </a:xfrm>
          </p:grpSpPr>
          <p:grpSp>
            <p:nvGrpSpPr>
              <p:cNvPr id="7" name="グループ化 11"/>
              <p:cNvGrpSpPr/>
              <p:nvPr/>
            </p:nvGrpSpPr>
            <p:grpSpPr>
              <a:xfrm>
                <a:off x="467543" y="3021114"/>
                <a:ext cx="7965121" cy="936526"/>
                <a:chOff x="799817" y="3516594"/>
                <a:chExt cx="7632848" cy="1187159"/>
              </a:xfrm>
            </p:grpSpPr>
            <p:sp>
              <p:nvSpPr>
                <p:cNvPr id="22" name="対角する 2 つの角を切り取った四角形 21"/>
                <p:cNvSpPr/>
                <p:nvPr/>
              </p:nvSpPr>
              <p:spPr>
                <a:xfrm>
                  <a:off x="799817" y="3516594"/>
                  <a:ext cx="7632848" cy="1187159"/>
                </a:xfrm>
                <a:prstGeom prst="snip2Diag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25400">
                  <a:solidFill>
                    <a:srgbClr val="398742"/>
                  </a:solid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977133" y="3516594"/>
                  <a:ext cx="7317049" cy="968701"/>
                </a:xfrm>
                <a:prstGeom prst="rect">
                  <a:avLst/>
                </a:prstGeom>
                <a:noFill/>
              </p:spPr>
              <p:txBody>
                <a:bodyPr wrap="square" rtlCol="0">
                  <a:spAutoFit/>
                </a:bodyPr>
                <a:lstStyle/>
                <a:p>
                  <a:r>
                    <a:rPr lang="ja-JP" altLang="en-US" dirty="0" smtClean="0"/>
                    <a:t>あるブランドのマーケティングに対応する消費者の反応に、ブランド知識が</a:t>
                  </a:r>
                  <a:endParaRPr lang="en-US" altLang="ja-JP" dirty="0" smtClean="0"/>
                </a:p>
                <a:p>
                  <a:r>
                    <a:rPr lang="ja-JP" altLang="en-US" dirty="0" smtClean="0"/>
                    <a:t>及ぼす効果の違い</a:t>
                  </a:r>
                  <a:endParaRPr lang="en-US" altLang="ja-JP" dirty="0" smtClean="0"/>
                </a:p>
              </p:txBody>
            </p:sp>
          </p:grpSp>
          <p:sp>
            <p:nvSpPr>
              <p:cNvPr id="20" name="テキスト ボックス 19"/>
              <p:cNvSpPr txBox="1"/>
              <p:nvPr/>
            </p:nvSpPr>
            <p:spPr>
              <a:xfrm>
                <a:off x="6588223" y="3531946"/>
                <a:ext cx="1752488" cy="369332"/>
              </a:xfrm>
              <a:prstGeom prst="rect">
                <a:avLst/>
              </a:prstGeom>
              <a:noFill/>
            </p:spPr>
            <p:txBody>
              <a:bodyPr wrap="square" rtlCol="0">
                <a:spAutoFit/>
              </a:bodyPr>
              <a:lstStyle/>
              <a:p>
                <a:pPr algn="ctr"/>
                <a:r>
                  <a:rPr kumimoji="1" lang="en-US" altLang="ja-JP" dirty="0" smtClean="0"/>
                  <a:t>(Keller 2000)</a:t>
                </a:r>
                <a:endParaRPr kumimoji="1" lang="ja-JP" altLang="en-US" dirty="0"/>
              </a:p>
            </p:txBody>
          </p:sp>
        </p:grpSp>
      </p:grpSp>
      <p:grpSp>
        <p:nvGrpSpPr>
          <p:cNvPr id="8" name="グループ化 46"/>
          <p:cNvGrpSpPr/>
          <p:nvPr/>
        </p:nvGrpSpPr>
        <p:grpSpPr>
          <a:xfrm>
            <a:off x="7020272" y="1772816"/>
            <a:ext cx="1813445" cy="1953508"/>
            <a:chOff x="7020272" y="1772816"/>
            <a:chExt cx="1813445" cy="1953508"/>
          </a:xfrm>
        </p:grpSpPr>
        <p:sp>
          <p:nvSpPr>
            <p:cNvPr id="15" name="テキスト ボックス 14"/>
            <p:cNvSpPr txBox="1"/>
            <p:nvPr/>
          </p:nvSpPr>
          <p:spPr>
            <a:xfrm>
              <a:off x="7020272" y="3356992"/>
              <a:ext cx="1813445" cy="369332"/>
            </a:xfrm>
            <a:prstGeom prst="rect">
              <a:avLst/>
            </a:prstGeom>
            <a:noFill/>
          </p:spPr>
          <p:txBody>
            <a:bodyPr wrap="none" rtlCol="0">
              <a:spAutoFit/>
            </a:bodyPr>
            <a:lstStyle/>
            <a:p>
              <a:r>
                <a:rPr lang="en-US" altLang="ja-JP" dirty="0" smtClean="0"/>
                <a:t>Kevin Lane Keller</a:t>
              </a:r>
              <a:endParaRPr kumimoji="1" lang="ja-JP" altLang="en-US" dirty="0"/>
            </a:p>
          </p:txBody>
        </p:sp>
        <p:pic>
          <p:nvPicPr>
            <p:cNvPr id="23554" name="Picture 2" descr="C:\Users\tatsuhiro\Dropbox\NRC\資料\Dr_Kevin_Keller.jpg"/>
            <p:cNvPicPr>
              <a:picLocks noChangeAspect="1" noChangeArrowheads="1"/>
            </p:cNvPicPr>
            <p:nvPr/>
          </p:nvPicPr>
          <p:blipFill>
            <a:blip r:embed="rId3" cstate="print"/>
            <a:srcRect/>
            <a:stretch>
              <a:fillRect/>
            </a:stretch>
          </p:blipFill>
          <p:spPr bwMode="auto">
            <a:xfrm>
              <a:off x="7236296" y="1772816"/>
              <a:ext cx="1144986" cy="1566218"/>
            </a:xfrm>
            <a:prstGeom prst="rect">
              <a:avLst/>
            </a:prstGeom>
            <a:noFill/>
          </p:spPr>
        </p:pic>
      </p:grpSp>
      <p:grpSp>
        <p:nvGrpSpPr>
          <p:cNvPr id="9" name="グループ化 23"/>
          <p:cNvGrpSpPr/>
          <p:nvPr/>
        </p:nvGrpSpPr>
        <p:grpSpPr>
          <a:xfrm>
            <a:off x="1259632" y="5589240"/>
            <a:ext cx="5816646" cy="914618"/>
            <a:chOff x="467544" y="1628800"/>
            <a:chExt cx="6543727" cy="1371927"/>
          </a:xfrm>
        </p:grpSpPr>
        <p:grpSp>
          <p:nvGrpSpPr>
            <p:cNvPr id="10" name="グループ化 85"/>
            <p:cNvGrpSpPr/>
            <p:nvPr/>
          </p:nvGrpSpPr>
          <p:grpSpPr>
            <a:xfrm>
              <a:off x="2987824" y="1916832"/>
              <a:ext cx="1935215" cy="795865"/>
              <a:chOff x="3409162" y="2058999"/>
              <a:chExt cx="1935215" cy="795865"/>
            </a:xfrm>
          </p:grpSpPr>
          <p:cxnSp>
            <p:nvCxnSpPr>
              <p:cNvPr id="37" name="カギ線コネクタ 36"/>
              <p:cNvCxnSpPr/>
              <p:nvPr/>
            </p:nvCxnSpPr>
            <p:spPr>
              <a:xfrm flipV="1">
                <a:off x="3409162" y="2058999"/>
                <a:ext cx="1911598" cy="381170"/>
              </a:xfrm>
              <a:prstGeom prst="bentConnector3">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38" name="直線コネクタ 37"/>
              <p:cNvCxnSpPr/>
              <p:nvPr/>
            </p:nvCxnSpPr>
            <p:spPr>
              <a:xfrm>
                <a:off x="4364960" y="2440169"/>
                <a:ext cx="0" cy="391026"/>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cxnSp>
            <p:nvCxnSpPr>
              <p:cNvPr id="39" name="直線コネクタ 38"/>
              <p:cNvCxnSpPr>
                <a:endCxn id="35" idx="1"/>
              </p:cNvCxnSpPr>
              <p:nvPr/>
            </p:nvCxnSpPr>
            <p:spPr>
              <a:xfrm>
                <a:off x="4364960" y="2839355"/>
                <a:ext cx="979417" cy="15509"/>
              </a:xfrm>
              <a:prstGeom prst="line">
                <a:avLst/>
              </a:prstGeom>
              <a:ln>
                <a:solidFill>
                  <a:schemeClr val="accent6">
                    <a:lumMod val="75000"/>
                  </a:schemeClr>
                </a:solidFill>
              </a:ln>
            </p:spPr>
            <p:style>
              <a:lnRef idx="2">
                <a:schemeClr val="accent1"/>
              </a:lnRef>
              <a:fillRef idx="0">
                <a:schemeClr val="accent1"/>
              </a:fillRef>
              <a:effectRef idx="1">
                <a:schemeClr val="accent1"/>
              </a:effectRef>
              <a:fontRef idx="minor">
                <a:schemeClr val="tx1"/>
              </a:fontRef>
            </p:style>
          </p:cxnSp>
        </p:grpSp>
        <p:sp>
          <p:nvSpPr>
            <p:cNvPr id="32" name="正方形/長方形 31"/>
            <p:cNvSpPr/>
            <p:nvPr/>
          </p:nvSpPr>
          <p:spPr>
            <a:xfrm>
              <a:off x="467544" y="1952836"/>
              <a:ext cx="2511279" cy="792089"/>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22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548554" y="1916831"/>
              <a:ext cx="2673296" cy="877163"/>
            </a:xfrm>
            <a:prstGeom prst="rect">
              <a:avLst/>
            </a:prstGeom>
            <a:noFill/>
            <a:ln>
              <a:noFill/>
            </a:ln>
          </p:spPr>
          <p:txBody>
            <a:bodyPr wrap="square" rtlCol="0">
              <a:spAutoFit/>
            </a:bodyPr>
            <a:lstStyle/>
            <a:p>
              <a:r>
                <a:rPr kumimoji="1" lang="ja-JP" altLang="en-US" sz="1600" dirty="0" smtClean="0"/>
                <a:t>顧客ベースの</a:t>
              </a:r>
              <a:endParaRPr kumimoji="1" lang="en-US" altLang="ja-JP" sz="1600" dirty="0" smtClean="0"/>
            </a:p>
            <a:p>
              <a:r>
                <a:rPr kumimoji="1" lang="ja-JP" altLang="en-US" sz="1600" dirty="0" smtClean="0"/>
                <a:t>　　　ブランド・エクイティ</a:t>
              </a:r>
              <a:endParaRPr kumimoji="1" lang="ja-JP" altLang="en-US" sz="1600" dirty="0"/>
            </a:p>
          </p:txBody>
        </p:sp>
        <p:sp>
          <p:nvSpPr>
            <p:cNvPr id="36" name="正方形/長方形 35"/>
            <p:cNvSpPr/>
            <p:nvPr/>
          </p:nvSpPr>
          <p:spPr>
            <a:xfrm>
              <a:off x="4923039" y="1628800"/>
              <a:ext cx="2088232" cy="504056"/>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4923039" y="2460667"/>
              <a:ext cx="2088232" cy="504056"/>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ボックス 29"/>
            <p:cNvSpPr txBox="1"/>
            <p:nvPr/>
          </p:nvSpPr>
          <p:spPr>
            <a:xfrm>
              <a:off x="5166066" y="1628800"/>
              <a:ext cx="1425030" cy="507831"/>
            </a:xfrm>
            <a:prstGeom prst="rect">
              <a:avLst/>
            </a:prstGeom>
            <a:noFill/>
          </p:spPr>
          <p:txBody>
            <a:bodyPr wrap="none" rtlCol="0">
              <a:spAutoFit/>
            </a:bodyPr>
            <a:lstStyle/>
            <a:p>
              <a:r>
                <a:rPr kumimoji="1" lang="ja-JP" altLang="en-US" sz="1600" dirty="0" smtClean="0"/>
                <a:t>ブランド認知</a:t>
              </a:r>
              <a:endParaRPr kumimoji="1" lang="ja-JP" altLang="en-US" sz="1600" dirty="0"/>
            </a:p>
          </p:txBody>
        </p:sp>
        <p:sp>
          <p:nvSpPr>
            <p:cNvPr id="31" name="テキスト ボックス 30"/>
            <p:cNvSpPr txBox="1"/>
            <p:nvPr/>
          </p:nvSpPr>
          <p:spPr>
            <a:xfrm>
              <a:off x="5085057" y="2492896"/>
              <a:ext cx="1749638" cy="507831"/>
            </a:xfrm>
            <a:prstGeom prst="rect">
              <a:avLst/>
            </a:prstGeom>
            <a:noFill/>
          </p:spPr>
          <p:txBody>
            <a:bodyPr wrap="none" rtlCol="0">
              <a:spAutoFit/>
            </a:bodyPr>
            <a:lstStyle/>
            <a:p>
              <a:r>
                <a:rPr kumimoji="1" lang="ja-JP" altLang="en-US" sz="1600" dirty="0" smtClean="0"/>
                <a:t>ブランドイメージ</a:t>
              </a:r>
              <a:endParaRPr kumimoji="1" lang="ja-JP" altLang="en-US" sz="1600" dirty="0"/>
            </a:p>
          </p:txBody>
        </p:sp>
      </p:grpSp>
      <p:grpSp>
        <p:nvGrpSpPr>
          <p:cNvPr id="11" name="グループ化 32"/>
          <p:cNvGrpSpPr/>
          <p:nvPr/>
        </p:nvGrpSpPr>
        <p:grpSpPr>
          <a:xfrm>
            <a:off x="539552" y="1412776"/>
            <a:ext cx="6192688" cy="1008112"/>
            <a:chOff x="539552" y="1412776"/>
            <a:chExt cx="6192688" cy="1008112"/>
          </a:xfrm>
        </p:grpSpPr>
        <p:sp>
          <p:nvSpPr>
            <p:cNvPr id="41" name="対角する 2 つの角を切り取った四角形 40"/>
            <p:cNvSpPr/>
            <p:nvPr/>
          </p:nvSpPr>
          <p:spPr>
            <a:xfrm>
              <a:off x="611560" y="1772816"/>
              <a:ext cx="6120680" cy="648072"/>
            </a:xfrm>
            <a:prstGeom prst="snip2Diag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w="25400">
              <a:solidFill>
                <a:srgbClr val="398742"/>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539552" y="1412776"/>
              <a:ext cx="2164375" cy="369332"/>
            </a:xfrm>
            <a:prstGeom prst="rect">
              <a:avLst/>
            </a:prstGeom>
            <a:noFill/>
          </p:spPr>
          <p:txBody>
            <a:bodyPr wrap="none" rtlCol="0">
              <a:spAutoFit/>
            </a:bodyPr>
            <a:lstStyle/>
            <a:p>
              <a:pPr>
                <a:buFont typeface="Wingdings" pitchFamily="2" charset="2"/>
                <a:buChar char="n"/>
              </a:pPr>
              <a:r>
                <a:rPr kumimoji="1" lang="ja-JP" altLang="en-US" dirty="0" smtClean="0"/>
                <a:t>ブランド・エクイティ</a:t>
              </a:r>
              <a:endParaRPr kumimoji="1" lang="ja-JP" altLang="en-US" dirty="0"/>
            </a:p>
          </p:txBody>
        </p:sp>
        <p:sp>
          <p:nvSpPr>
            <p:cNvPr id="40" name="テキスト ボックス 39"/>
            <p:cNvSpPr txBox="1"/>
            <p:nvPr/>
          </p:nvSpPr>
          <p:spPr>
            <a:xfrm>
              <a:off x="683568" y="1772816"/>
              <a:ext cx="6048672" cy="584775"/>
            </a:xfrm>
            <a:prstGeom prst="rect">
              <a:avLst/>
            </a:prstGeom>
            <a:noFill/>
          </p:spPr>
          <p:txBody>
            <a:bodyPr wrap="square" rtlCol="0">
              <a:spAutoFit/>
            </a:bodyPr>
            <a:lstStyle/>
            <a:p>
              <a:r>
                <a:rPr kumimoji="1" lang="ja-JP" altLang="en-US" sz="1600" dirty="0" smtClean="0"/>
                <a:t>あるブランドのマーケティングに費やされた過去の投資の結果として製品に付与される付加価値</a:t>
              </a:r>
              <a:endParaRPr kumimoji="1" lang="ja-JP" altLang="en-US" sz="1600" dirty="0"/>
            </a:p>
          </p:txBody>
        </p:sp>
      </p:grpSp>
      <p:sp>
        <p:nvSpPr>
          <p:cNvPr id="42" name="下矢印 41"/>
          <p:cNvSpPr/>
          <p:nvPr/>
        </p:nvSpPr>
        <p:spPr>
          <a:xfrm>
            <a:off x="2267744" y="2492896"/>
            <a:ext cx="648072" cy="288032"/>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254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下矢印 42"/>
          <p:cNvSpPr/>
          <p:nvPr/>
        </p:nvSpPr>
        <p:spPr>
          <a:xfrm>
            <a:off x="2267744" y="3284984"/>
            <a:ext cx="648072" cy="288032"/>
          </a:xfrm>
          <a:prstGeom prst="downArrow">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フッター プレースホルダ 44"/>
          <p:cNvSpPr>
            <a:spLocks noGrp="1"/>
          </p:cNvSpPr>
          <p:nvPr>
            <p:ph type="ftr" sz="quarter" idx="11"/>
          </p:nvPr>
        </p:nvSpPr>
        <p:spPr/>
        <p:txBody>
          <a:bodyPr/>
          <a:lstStyle/>
          <a:p>
            <a:r>
              <a:rPr kumimoji="1" lang="ja-JP" altLang="en-US" smtClean="0"/>
              <a:t>土橋ゼミ　</a:t>
            </a:r>
            <a:r>
              <a:rPr kumimoji="1" lang="en-US" altLang="ja-JP" smtClean="0"/>
              <a:t>CM</a:t>
            </a:r>
            <a:r>
              <a:rPr kumimoji="1" lang="ja-JP" altLang="en-US" smtClean="0"/>
              <a:t>班</a:t>
            </a:r>
            <a:endParaRPr kumimoji="1" lang="ja-JP" altLang="en-US"/>
          </a:p>
        </p:txBody>
      </p:sp>
      <p:sp>
        <p:nvSpPr>
          <p:cNvPr id="47" name="スライド番号プレースホルダ 46"/>
          <p:cNvSpPr>
            <a:spLocks noGrp="1"/>
          </p:cNvSpPr>
          <p:nvPr>
            <p:ph type="sldNum" sz="quarter" idx="12"/>
          </p:nvPr>
        </p:nvSpPr>
        <p:spPr/>
        <p:txBody>
          <a:bodyPr/>
          <a:lstStyle/>
          <a:p>
            <a:fld id="{D226E75D-3391-4F44-A92D-2E9426CF7179}" type="slidenum">
              <a:rPr kumimoji="1" lang="ja-JP" altLang="en-US" smtClean="0"/>
              <a:pPr/>
              <a:t>9</a:t>
            </a:fld>
            <a:endParaRPr kumimoji="1" lang="ja-JP" altLang="en-US"/>
          </a:p>
        </p:txBody>
      </p:sp>
    </p:spTree>
    <p:extLst>
      <p:ext uri="{BB962C8B-B14F-4D97-AF65-F5344CB8AC3E}">
        <p14:creationId xmlns:p14="http://schemas.microsoft.com/office/powerpoint/2010/main" val="33258586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0">
          <a:solidFill>
            <a:schemeClr val="accent6"/>
          </a:solidFill>
        </a:ln>
      </a:spPr>
      <a:bodyPr rtlCol="0" anchor="ctr"/>
      <a:lstStyle>
        <a:defPPr algn="ctr">
          <a:defRPr kumimoji="1" dirty="0"/>
        </a:defPPr>
      </a:lstStyle>
      <a:style>
        <a:lnRef idx="3">
          <a:schemeClr val="lt1"/>
        </a:lnRef>
        <a:fillRef idx="1">
          <a:schemeClr val="accent2"/>
        </a:fillRef>
        <a:effectRef idx="1">
          <a:schemeClr val="accent2"/>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1634</TotalTime>
  <Words>2096</Words>
  <Application>Microsoft Macintosh PowerPoint</Application>
  <PresentationFormat>画面に合わせる (4:3)</PresentationFormat>
  <Paragraphs>578</Paragraphs>
  <Slides>42</Slides>
  <Notes>12</Notes>
  <HiddenSlides>0</HiddenSlides>
  <MMClips>0</MMClips>
  <ScaleCrop>false</ScaleCrop>
  <HeadingPairs>
    <vt:vector size="4" baseType="variant">
      <vt:variant>
        <vt:lpstr>テーマ</vt:lpstr>
      </vt:variant>
      <vt:variant>
        <vt:i4>1</vt:i4>
      </vt:variant>
      <vt:variant>
        <vt:lpstr>スライド タイトル</vt:lpstr>
      </vt:variant>
      <vt:variant>
        <vt:i4>42</vt:i4>
      </vt:variant>
    </vt:vector>
  </HeadingPairs>
  <TitlesOfParts>
    <vt:vector size="43" baseType="lpstr">
      <vt:lpstr>Office テーマ</vt:lpstr>
      <vt:lpstr>TVCMにおける物語性が 　　　ブランドに与える影響</vt:lpstr>
      <vt:lpstr>研究の流れ</vt:lpstr>
      <vt:lpstr>CM好感度ランキング</vt:lpstr>
      <vt:lpstr>物語とその効果</vt:lpstr>
      <vt:lpstr>CMにおける物語</vt:lpstr>
      <vt:lpstr>広告の役割</vt:lpstr>
      <vt:lpstr>問題意識</vt:lpstr>
      <vt:lpstr>研究の流れ</vt:lpstr>
      <vt:lpstr>顧客ベースのブランド・エクイティ</vt:lpstr>
      <vt:lpstr>顧客ベースのブランド・エクイティの構成①</vt:lpstr>
      <vt:lpstr>顧客ベースのブランド・エクイティの構成②</vt:lpstr>
      <vt:lpstr>研究目的</vt:lpstr>
      <vt:lpstr>研究の流れ</vt:lpstr>
      <vt:lpstr>CMにおける物語性の分類①</vt:lpstr>
      <vt:lpstr>CMにおける物語性の分類②</vt:lpstr>
      <vt:lpstr>CMにおける物語性の分類③</vt:lpstr>
      <vt:lpstr>期待と関連性によるCMの分類</vt:lpstr>
      <vt:lpstr>順応水準と期待の関係</vt:lpstr>
      <vt:lpstr>仮説１－１</vt:lpstr>
      <vt:lpstr>ブランド認知と期待</vt:lpstr>
      <vt:lpstr>仮説１－２</vt:lpstr>
      <vt:lpstr>期待と関連性によるCMの分類</vt:lpstr>
      <vt:lpstr>関連性①</vt:lpstr>
      <vt:lpstr>関連性②</vt:lpstr>
      <vt:lpstr>　関連性とブランド連想</vt:lpstr>
      <vt:lpstr>仮説２</vt:lpstr>
      <vt:lpstr>ブランド・エクイティの構築</vt:lpstr>
      <vt:lpstr>仮説３</vt:lpstr>
      <vt:lpstr>研究の流れ</vt:lpstr>
      <vt:lpstr>全体的な調査概要</vt:lpstr>
      <vt:lpstr>予備調査概要</vt:lpstr>
      <vt:lpstr>予備調査結果</vt:lpstr>
      <vt:lpstr>本調査で使用するCM</vt:lpstr>
      <vt:lpstr>本調査概要</vt:lpstr>
      <vt:lpstr>本調査方法</vt:lpstr>
      <vt:lpstr>本調査方法　仮説１−１</vt:lpstr>
      <vt:lpstr>本調査方法　仮説１−２</vt:lpstr>
      <vt:lpstr>本調査方法　仮説２</vt:lpstr>
      <vt:lpstr>本調査方法　仮説３</vt:lpstr>
      <vt:lpstr>参考文献</vt:lpstr>
      <vt:lpstr>参考URL</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TVCMにおける物語性が 　　　ブランドに与える影響</dc:title>
  <dc:creator>tatsuhiro</dc:creator>
  <cp:lastModifiedBy>Tsuchihashi Haruko</cp:lastModifiedBy>
  <cp:revision>30</cp:revision>
  <dcterms:created xsi:type="dcterms:W3CDTF">2012-12-15T13:15:49Z</dcterms:created>
  <dcterms:modified xsi:type="dcterms:W3CDTF">2012-12-18T15:20:38Z</dcterms:modified>
</cp:coreProperties>
</file>